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4"/>
  </p:handoutMasterIdLst>
  <p:sldIdLst>
    <p:sldId id="265" r:id="rId2"/>
    <p:sldId id="266" r:id="rId3"/>
    <p:sldId id="256" r:id="rId4"/>
    <p:sldId id="267" r:id="rId5"/>
    <p:sldId id="277" r:id="rId6"/>
    <p:sldId id="279" r:id="rId7"/>
    <p:sldId id="280" r:id="rId8"/>
    <p:sldId id="274" r:id="rId9"/>
    <p:sldId id="281" r:id="rId10"/>
    <p:sldId id="275" r:id="rId11"/>
    <p:sldId id="273" r:id="rId12"/>
    <p:sldId id="263" r:id="rId13"/>
    <p:sldId id="282" r:id="rId14"/>
    <p:sldId id="268" r:id="rId15"/>
    <p:sldId id="269" r:id="rId16"/>
    <p:sldId id="258" r:id="rId17"/>
    <p:sldId id="270" r:id="rId18"/>
    <p:sldId id="276" r:id="rId19"/>
    <p:sldId id="262" r:id="rId20"/>
    <p:sldId id="264" r:id="rId21"/>
    <p:sldId id="272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04CFD-CCED-4CE0-B551-789463341530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0A20-C591-4BEB-BDB5-818D7AA56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1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C356-EEBA-49AB-B301-0FB171AEB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90773-1582-4644-975A-940C3D685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D08DC-1A91-4F07-8089-EA17D109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65EC-8FEE-41D4-B623-F3F70A484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CA2F2-0717-4CA8-AAC8-AD8EE7C0C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9E50-80CA-4A0B-A027-C029F629D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A9DD-6696-4B57-827B-72D29865F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8810F-8F3D-4F8B-BB22-8AE3B0356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90115-793C-4F7B-9E26-873684DDB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F1BCF-0BA3-4FA5-9591-CDD989A42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AB1C7-36AF-4B33-94A0-CFCFB7BB3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6F70C-7274-41C4-A397-D6528FCBA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1B96316-B57D-44A1-A6BD-07A543048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39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39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39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39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3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Lechuguilla_Cave_Pearlsian_Gulf.jpg" TargetMode="External"/><Relationship Id="rId2" Type="http://schemas.openxmlformats.org/officeDocument/2006/relationships/hyperlink" Target="http://www.brainpop.com/science/weather/weathering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en.wikipedia.org/wiki/Lechuguilla_Cave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dimentary_rock" TargetMode="External"/><Relationship Id="rId2" Type="http://schemas.openxmlformats.org/officeDocument/2006/relationships/hyperlink" Target="http://en.wikipedia.org/wiki/Eros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commons/0/0f/Natural_bridge_in_Bryce_Canyon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en/b/ba/Salt_weathering_in_gozo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File:RustChain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0/04/Weathering_903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Angelica,_New_York" TargetMode="External"/><Relationship Id="rId5" Type="http://schemas.openxmlformats.org/officeDocument/2006/relationships/hyperlink" Target="http://en.wikipedia.org/wiki/Moraine" TargetMode="External"/><Relationship Id="rId4" Type="http://schemas.openxmlformats.org/officeDocument/2006/relationships/hyperlink" Target="http://en.wikipedia.org/wiki/Sandston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en/6/63/HiddenMM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hyperlink" Target="http://en.wikipedia.org/wiki/File:N2_Lichen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f/f7/Bryce_Canyon_Amphitheater_Hoodoos_Panoram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e/ec/Cleopatra.needle.arp.400pix.jp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c/c9/Bryce_Canyon_Hoodoo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Bryce_Canyon_National_Park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gyptian_hieroglyph" TargetMode="External"/><Relationship Id="rId3" Type="http://schemas.openxmlformats.org/officeDocument/2006/relationships/hyperlink" Target="http://en.wikipedia.org/wiki/London" TargetMode="External"/><Relationship Id="rId7" Type="http://schemas.openxmlformats.org/officeDocument/2006/relationships/hyperlink" Target="http://en.wikipedia.org/wiki/Ton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en.wikipedia.org/wiki/Obelisk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Granite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en.wikipedia.org/wiki/New_York_City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en.wikipedia.org/wiki/Paris" TargetMode="External"/><Relationship Id="rId9" Type="http://schemas.openxmlformats.org/officeDocument/2006/relationships/hyperlink" Target="http://upload.wikimedia.org/wikipedia/en/4/4f/Obelisk_Central_Park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65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100" dirty="0" smtClean="0">
                <a:hlinkClick r:id="rId2"/>
              </a:rPr>
              <a:t>http://www.brainpop.com/science/weather/weathering/</a:t>
            </a:r>
            <a:r>
              <a:rPr lang="en-US" sz="1100" dirty="0" smtClean="0"/>
              <a:t> 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4800" dirty="0" smtClean="0"/>
              <a:t>Types of Weathering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/>
              <a:t>Weathering describes </a:t>
            </a:r>
            <a:r>
              <a:rPr lang="en-US" sz="3200" dirty="0" smtClean="0"/>
              <a:t>the breaking of rocks into smaller fragments over a long period of time</a:t>
            </a:r>
            <a:r>
              <a:rPr lang="en-US" dirty="0" smtClean="0"/>
              <a:t>.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US" smtClean="0"/>
          </a:p>
        </p:txBody>
      </p:sp>
      <p:pic>
        <p:nvPicPr>
          <p:cNvPr id="3077" name="Picture 7" descr="Lechuguilla Cave, New Mexico">
            <a:hlinkClick r:id="rId3" tooltip="Lechuguilla Cave, New Mexico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2137" y="0"/>
            <a:ext cx="4561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800600" y="533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hlinkClick r:id="rId5" tooltip="Lechuguilla Cave"/>
              </a:rPr>
              <a:t>Lechuguilla Cave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, New Mexico</a:t>
            </a:r>
          </a:p>
        </p:txBody>
      </p:sp>
      <p:sp>
        <p:nvSpPr>
          <p:cNvPr id="2" name="SMARTInkShape-1"/>
          <p:cNvSpPr/>
          <p:nvPr/>
        </p:nvSpPr>
        <p:spPr bwMode="auto">
          <a:xfrm>
            <a:off x="2705695" y="4438055"/>
            <a:ext cx="97814" cy="517923"/>
          </a:xfrm>
          <a:custGeom>
            <a:avLst/>
            <a:gdLst/>
            <a:ahLst/>
            <a:cxnLst/>
            <a:rect l="0" t="0" r="0" b="0"/>
            <a:pathLst>
              <a:path w="97814" h="517923">
                <a:moveTo>
                  <a:pt x="0" y="0"/>
                </a:moveTo>
                <a:lnTo>
                  <a:pt x="7689" y="0"/>
                </a:lnTo>
                <a:lnTo>
                  <a:pt x="24198" y="23065"/>
                </a:lnTo>
                <a:lnTo>
                  <a:pt x="32414" y="48432"/>
                </a:lnTo>
                <a:lnTo>
                  <a:pt x="37712" y="87986"/>
                </a:lnTo>
                <a:lnTo>
                  <a:pt x="50864" y="127635"/>
                </a:lnTo>
                <a:lnTo>
                  <a:pt x="65519" y="170009"/>
                </a:lnTo>
                <a:lnTo>
                  <a:pt x="77398" y="206443"/>
                </a:lnTo>
                <a:lnTo>
                  <a:pt x="86653" y="250828"/>
                </a:lnTo>
                <a:lnTo>
                  <a:pt x="93515" y="293073"/>
                </a:lnTo>
                <a:lnTo>
                  <a:pt x="96831" y="330473"/>
                </a:lnTo>
                <a:lnTo>
                  <a:pt x="97813" y="368234"/>
                </a:lnTo>
                <a:lnTo>
                  <a:pt x="92008" y="410412"/>
                </a:lnTo>
                <a:lnTo>
                  <a:pt x="89833" y="450640"/>
                </a:lnTo>
                <a:lnTo>
                  <a:pt x="89300" y="495280"/>
                </a:lnTo>
                <a:lnTo>
                  <a:pt x="89297" y="517922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" name="SMARTInkShape-2"/>
          <p:cNvSpPr/>
          <p:nvPr/>
        </p:nvSpPr>
        <p:spPr bwMode="auto">
          <a:xfrm>
            <a:off x="2723555" y="4473773"/>
            <a:ext cx="98227" cy="544712"/>
          </a:xfrm>
          <a:custGeom>
            <a:avLst/>
            <a:gdLst/>
            <a:ahLst/>
            <a:cxnLst/>
            <a:rect l="0" t="0" r="0" b="0"/>
            <a:pathLst>
              <a:path w="98227" h="544712">
                <a:moveTo>
                  <a:pt x="0" y="0"/>
                </a:moveTo>
                <a:lnTo>
                  <a:pt x="0" y="44546"/>
                </a:lnTo>
                <a:lnTo>
                  <a:pt x="0" y="84596"/>
                </a:lnTo>
                <a:lnTo>
                  <a:pt x="2645" y="89853"/>
                </a:lnTo>
                <a:lnTo>
                  <a:pt x="6137" y="95498"/>
                </a:lnTo>
                <a:lnTo>
                  <a:pt x="8562" y="105425"/>
                </a:lnTo>
                <a:lnTo>
                  <a:pt x="8929" y="149076"/>
                </a:lnTo>
                <a:lnTo>
                  <a:pt x="8929" y="154892"/>
                </a:lnTo>
                <a:lnTo>
                  <a:pt x="11575" y="160784"/>
                </a:lnTo>
                <a:lnTo>
                  <a:pt x="15066" y="166710"/>
                </a:lnTo>
                <a:lnTo>
                  <a:pt x="17491" y="176833"/>
                </a:lnTo>
                <a:lnTo>
                  <a:pt x="17859" y="221163"/>
                </a:lnTo>
                <a:lnTo>
                  <a:pt x="17859" y="235550"/>
                </a:lnTo>
                <a:lnTo>
                  <a:pt x="18851" y="237401"/>
                </a:lnTo>
                <a:lnTo>
                  <a:pt x="20505" y="238634"/>
                </a:lnTo>
                <a:lnTo>
                  <a:pt x="22599" y="239457"/>
                </a:lnTo>
                <a:lnTo>
                  <a:pt x="23996" y="240997"/>
                </a:lnTo>
                <a:lnTo>
                  <a:pt x="26421" y="248646"/>
                </a:lnTo>
                <a:lnTo>
                  <a:pt x="26789" y="293294"/>
                </a:lnTo>
                <a:lnTo>
                  <a:pt x="26789" y="337288"/>
                </a:lnTo>
                <a:lnTo>
                  <a:pt x="26789" y="343666"/>
                </a:lnTo>
                <a:lnTo>
                  <a:pt x="27781" y="345196"/>
                </a:lnTo>
                <a:lnTo>
                  <a:pt x="29435" y="346217"/>
                </a:lnTo>
                <a:lnTo>
                  <a:pt x="31529" y="346897"/>
                </a:lnTo>
                <a:lnTo>
                  <a:pt x="32926" y="348344"/>
                </a:lnTo>
                <a:lnTo>
                  <a:pt x="34477" y="352596"/>
                </a:lnTo>
                <a:lnTo>
                  <a:pt x="35709" y="373662"/>
                </a:lnTo>
                <a:lnTo>
                  <a:pt x="41854" y="381903"/>
                </a:lnTo>
                <a:lnTo>
                  <a:pt x="44280" y="391261"/>
                </a:lnTo>
                <a:lnTo>
                  <a:pt x="44539" y="397160"/>
                </a:lnTo>
                <a:lnTo>
                  <a:pt x="45567" y="398719"/>
                </a:lnTo>
                <a:lnTo>
                  <a:pt x="47246" y="399758"/>
                </a:lnTo>
                <a:lnTo>
                  <a:pt x="49356" y="400451"/>
                </a:lnTo>
                <a:lnTo>
                  <a:pt x="50763" y="401905"/>
                </a:lnTo>
                <a:lnTo>
                  <a:pt x="52327" y="406166"/>
                </a:lnTo>
                <a:lnTo>
                  <a:pt x="53575" y="435903"/>
                </a:lnTo>
                <a:lnTo>
                  <a:pt x="59714" y="444358"/>
                </a:lnTo>
                <a:lnTo>
                  <a:pt x="61680" y="452690"/>
                </a:lnTo>
                <a:lnTo>
                  <a:pt x="62475" y="468572"/>
                </a:lnTo>
                <a:lnTo>
                  <a:pt x="65139" y="473830"/>
                </a:lnTo>
                <a:lnTo>
                  <a:pt x="68638" y="479474"/>
                </a:lnTo>
                <a:lnTo>
                  <a:pt x="71069" y="489402"/>
                </a:lnTo>
                <a:lnTo>
                  <a:pt x="77501" y="497920"/>
                </a:lnTo>
                <a:lnTo>
                  <a:pt x="79990" y="507338"/>
                </a:lnTo>
                <a:lnTo>
                  <a:pt x="80334" y="521276"/>
                </a:lnTo>
                <a:lnTo>
                  <a:pt x="81337" y="523135"/>
                </a:lnTo>
                <a:lnTo>
                  <a:pt x="82998" y="524374"/>
                </a:lnTo>
                <a:lnTo>
                  <a:pt x="85097" y="525200"/>
                </a:lnTo>
                <a:lnTo>
                  <a:pt x="86497" y="526743"/>
                </a:lnTo>
                <a:lnTo>
                  <a:pt x="91389" y="536348"/>
                </a:lnTo>
                <a:lnTo>
                  <a:pt x="98226" y="544711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800" b="1" dirty="0" smtClean="0"/>
              <a:t>Plants</a:t>
            </a:r>
            <a:r>
              <a:rPr lang="en-US" sz="2800" dirty="0" smtClean="0"/>
              <a:t> can cause pressure too by wedging their roots down into the cracks of rocks. As the roots grow and expand, they can put pressure on the rocks to split.</a:t>
            </a:r>
            <a:endParaRPr lang="en-US" sz="2800" dirty="0"/>
          </a:p>
        </p:txBody>
      </p:sp>
      <p:pic>
        <p:nvPicPr>
          <p:cNvPr id="5" name="Picture 4" descr="tree-growing-out-of-rock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3810000" cy="4457700"/>
          </a:xfrm>
          <a:prstGeom prst="rect">
            <a:avLst/>
          </a:prstGeom>
        </p:spPr>
      </p:pic>
      <p:pic>
        <p:nvPicPr>
          <p:cNvPr id="7" name="Picture 6" descr="IMG_0653-150x150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676400"/>
            <a:ext cx="3048000" cy="2438400"/>
          </a:xfrm>
          <a:prstGeom prst="rect">
            <a:avLst/>
          </a:prstGeom>
        </p:spPr>
      </p:pic>
      <p:pic>
        <p:nvPicPr>
          <p:cNvPr id="8" name="Picture 7" descr="p1010101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495800"/>
            <a:ext cx="3149600" cy="2362200"/>
          </a:xfrm>
          <a:prstGeom prst="rect">
            <a:avLst/>
          </a:prstGeom>
        </p:spPr>
      </p:pic>
      <p:pic>
        <p:nvPicPr>
          <p:cNvPr id="6" name="Picture 2" descr="http://www.kramertree.com/blog/wp-content/uploads/2011/05/tree-roots-break-sidewal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8194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Ex. When great amounts of pressure build up, the resulting mechanical effect can be that very large </a:t>
            </a:r>
            <a:r>
              <a:rPr lang="en-US" sz="2400" b="1" i="1" dirty="0" smtClean="0">
                <a:effectLst/>
              </a:rPr>
              <a:t>joints, or faults, are create</a:t>
            </a:r>
            <a:r>
              <a:rPr lang="en-US" sz="2400" i="1" dirty="0" smtClean="0">
                <a:effectLst/>
              </a:rPr>
              <a:t>d.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7172" name="Picture 5" descr="Mechanical Weath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239000" cy="477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effectLst/>
                <a:hlinkClick r:id="rId2" tooltip="Erosion"/>
              </a:rPr>
              <a:t>Erosion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of </a:t>
            </a:r>
            <a:r>
              <a:rPr lang="en-US" sz="2800" dirty="0" smtClean="0">
                <a:solidFill>
                  <a:srgbClr val="000000"/>
                </a:solidFill>
                <a:effectLst/>
                <a:hlinkClick r:id="rId3" tooltip="Sedimentary rock"/>
              </a:rPr>
              <a:t>sedimentary rocks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smtClean="0"/>
              <a:t>has created natural arches.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US" smtClean="0"/>
          </a:p>
        </p:txBody>
      </p:sp>
      <p:pic>
        <p:nvPicPr>
          <p:cNvPr id="8196" name="Picture 7" descr="Image:Natural bridge in Bryce Cany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990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Salt weathering of building stone on the island of </a:t>
            </a:r>
            <a:r>
              <a:rPr lang="en-US" sz="4000" dirty="0" err="1" smtClean="0"/>
              <a:t>Gozo</a:t>
            </a:r>
            <a:r>
              <a:rPr lang="en-US" sz="4000" dirty="0" smtClean="0"/>
              <a:t>, Malta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US" dirty="0" smtClean="0"/>
          </a:p>
        </p:txBody>
      </p:sp>
      <p:pic>
        <p:nvPicPr>
          <p:cNvPr id="13316" name="Picture 5" descr="Image:Salt weathering in goz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429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Chemical weathering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Occurs when rocks and minerals undergo changes in their composition as the result of chemical reactions.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Caused by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Oxygen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/>
              <a:t>, 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Acids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Water is the main agent of chemical weathering b/c it dissolves some minerals and carries them away. This is called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hydrolysis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i="1" smtClean="0"/>
              <a:t>More chemical weathering types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3200" u="sng" dirty="0" smtClean="0"/>
              <a:t>Oxidation</a:t>
            </a:r>
            <a:r>
              <a:rPr lang="en-US" sz="3200" dirty="0" smtClean="0"/>
              <a:t> can occur when rocks containing iron come into contact with oxygen and water.  RUST will form.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200" dirty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smtClean="0"/>
              <a:t>Rusted chains on the Golden Gate bridge</a:t>
            </a:r>
          </a:p>
        </p:txBody>
      </p:sp>
      <p:pic>
        <p:nvPicPr>
          <p:cNvPr id="10245" name="Picture 6" descr="258px-RustCha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6861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29200" y="5715000"/>
            <a:ext cx="309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Magnetite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   Hematite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50292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defRPr/>
            </a:pPr>
            <a:r>
              <a:rPr lang="en-US" sz="2400" i="1" dirty="0" smtClean="0"/>
              <a:t>Chemical Reactions between the rocks and water make new minerals. Ex: Rust on a metal chain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601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(Contains iron)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mage:Weathering 90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620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A freshly broken rock shows differential chemical weathering (probably mostly oxidation) progressing inward. This piece of </a:t>
            </a:r>
            <a:r>
              <a:rPr lang="en-US">
                <a:latin typeface="Arial" charset="0"/>
                <a:hlinkClick r:id="rId4" tooltip="Sandstone"/>
              </a:rPr>
              <a:t>sandstone</a:t>
            </a:r>
            <a:r>
              <a:rPr lang="en-US">
                <a:latin typeface="Arial" charset="0"/>
              </a:rPr>
              <a:t> was found in </a:t>
            </a:r>
            <a:r>
              <a:rPr lang="en-US">
                <a:latin typeface="Arial" charset="0"/>
                <a:hlinkClick r:id="rId5" tooltip="Moraine"/>
              </a:rPr>
              <a:t>glacial drift</a:t>
            </a:r>
            <a:r>
              <a:rPr lang="en-US">
                <a:latin typeface="Arial" charset="0"/>
              </a:rPr>
              <a:t> near </a:t>
            </a:r>
            <a:r>
              <a:rPr lang="en-US">
                <a:latin typeface="Arial" charset="0"/>
                <a:hlinkClick r:id="rId6" tooltip="Angelica, New York"/>
              </a:rPr>
              <a:t>Angelica, New York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When naturally occurring Plant ACIDS come into contact with rock, minerals will be dissolved.  The rock is weaker without these and can break into smaller pieces more easily.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4038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US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Lichens secrete acids</a:t>
            </a:r>
          </a:p>
        </p:txBody>
      </p:sp>
      <p:pic>
        <p:nvPicPr>
          <p:cNvPr id="12294" name="Picture 9" descr="File:HiddenM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5867400" cy="454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180px-N2_Lich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9351" y="2362200"/>
            <a:ext cx="38607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ail.colonial.net/~hkaiter/science%20images/gravest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800600" cy="5010151"/>
          </a:xfrm>
          <a:prstGeom prst="rect">
            <a:avLst/>
          </a:prstGeom>
          <a:noFill/>
        </p:spPr>
      </p:pic>
      <p:pic>
        <p:nvPicPr>
          <p:cNvPr id="3" name="Picture 2" descr="http://www.es.ucl.ac.uk/schools/london_fieldwork/col/gravestone_weathering/images/introsandst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352800" cy="4800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Weathering both </a:t>
            </a:r>
            <a:r>
              <a:rPr lang="en-US" sz="3600" b="1" dirty="0" smtClean="0"/>
              <a:t>chemical and mechanical </a:t>
            </a:r>
            <a:r>
              <a:rPr lang="en-US" sz="2800" dirty="0" smtClean="0"/>
              <a:t>have made it difficult to read these tombstones.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85800"/>
            <a:ext cx="8229600" cy="21034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Hoodoos of Bryce Canyon Park. </a:t>
            </a:r>
          </a:p>
        </p:txBody>
      </p:sp>
      <p:pic>
        <p:nvPicPr>
          <p:cNvPr id="14340" name="Picture 5" descr="Image:Bryce Canyon Amphitheater Hoodoos Panora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943600" cy="283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yce_12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60233"/>
            <a:ext cx="4500320" cy="2745367"/>
          </a:xfrm>
          <a:prstGeom prst="rect">
            <a:avLst/>
          </a:prstGeom>
        </p:spPr>
      </p:pic>
      <p:pic>
        <p:nvPicPr>
          <p:cNvPr id="6" name="Picture 5" descr="bryce_17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4124325"/>
            <a:ext cx="4355170" cy="2733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685801"/>
            <a:ext cx="3200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Hoodoos formed over thousands of years by  water, ice and gravity.  Bryce Canyon gets between </a:t>
            </a:r>
            <a:r>
              <a:rPr lang="en-US" sz="2400" b="1" dirty="0" smtClean="0"/>
              <a:t>10-19 inches of rain and 100 inches of snow a year and about 200 days of freezing/thawing a year. </a:t>
            </a:r>
            <a:r>
              <a:rPr lang="en-US" b="1" dirty="0" smtClean="0"/>
              <a:t>Also, due to the 4 </a:t>
            </a:r>
            <a:r>
              <a:rPr lang="en-US" b="1" dirty="0" smtClean="0">
                <a:solidFill>
                  <a:schemeClr val="bg1"/>
                </a:solidFill>
              </a:rPr>
              <a:t>different rock types-erosion occurs at different </a:t>
            </a:r>
            <a:r>
              <a:rPr lang="en-US" dirty="0" smtClean="0">
                <a:solidFill>
                  <a:schemeClr val="bg1"/>
                </a:solidFill>
              </a:rPr>
              <a:t>rates.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Weathering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4495800" cy="6248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Effects </a:t>
            </a:r>
            <a:r>
              <a:rPr lang="en-US" b="1" dirty="0" smtClean="0"/>
              <a:t>man made structures </a:t>
            </a:r>
            <a:r>
              <a:rPr lang="en-US" dirty="0" smtClean="0"/>
              <a:t>and naturally occurring rocks like </a:t>
            </a:r>
            <a:r>
              <a:rPr lang="en-US" b="1" dirty="0" smtClean="0"/>
              <a:t>mountains</a:t>
            </a:r>
            <a:r>
              <a:rPr lang="en-US" dirty="0" smtClean="0"/>
              <a:t> wearing down into hills </a:t>
            </a:r>
            <a:r>
              <a:rPr lang="en-US" sz="2400" i="1" dirty="0" smtClean="0"/>
              <a:t>(over millions of years).</a:t>
            </a:r>
            <a:endParaRPr lang="en-US" i="1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i="1" dirty="0" smtClean="0">
                <a:latin typeface="Times" pitchFamily="18" charset="0"/>
              </a:rPr>
              <a:t>Since being moved from Egypt to Central Park, NY-has eroded dramatically in 75 years. The markings can barely be read today even though it existed for 3500 years in Egypt.</a:t>
            </a:r>
          </a:p>
        </p:txBody>
      </p:sp>
      <p:pic>
        <p:nvPicPr>
          <p:cNvPr id="4100" name="Picture 5" descr="Image:Cleopatra.needle.arp.400pix.jpg">
            <a:hlinkClick r:id="rId2"/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565150"/>
            <a:ext cx="4295775" cy="6292850"/>
          </a:xfrm>
          <a:noFill/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572000" y="228600"/>
            <a:ext cx="3285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Close up of Cleopatra's </a:t>
            </a:r>
            <a:r>
              <a:rPr lang="en-US" dirty="0" smtClean="0"/>
              <a:t>Needle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Image:Bryce Canyon Hoodo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609600" y="3048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A row of hoodoos at </a:t>
            </a:r>
            <a:r>
              <a:rPr lang="en-US">
                <a:latin typeface="Arial" charset="0"/>
                <a:hlinkClick r:id="rId4" tooltip="Bryce Canyon National Park"/>
              </a:rPr>
              <a:t>Bryce Canyon National Park</a:t>
            </a:r>
            <a:r>
              <a:rPr lang="en-US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Effects of climate on weathering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581400"/>
            <a:ext cx="3581400" cy="3048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The </a:t>
            </a:r>
            <a:r>
              <a:rPr lang="en-US" b="1" u="sng" dirty="0" smtClean="0"/>
              <a:t>climate</a:t>
            </a:r>
            <a:r>
              <a:rPr lang="en-US" dirty="0" smtClean="0"/>
              <a:t> of a particular region determines how fast weathering occurs.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graphicFrame>
        <p:nvGraphicFramePr>
          <p:cNvPr id="29740" name="Group 4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4073877"/>
              </p:ext>
            </p:extLst>
          </p:nvPr>
        </p:nvGraphicFramePr>
        <p:xfrm>
          <a:off x="3581401" y="1434220"/>
          <a:ext cx="5562600" cy="5043098"/>
        </p:xfrm>
        <a:graphic>
          <a:graphicData uri="http://schemas.openxmlformats.org/drawingml/2006/table">
            <a:tbl>
              <a:tblPr/>
              <a:tblGrid>
                <a:gridCol w="2878161"/>
                <a:gridCol w="2684439"/>
              </a:tblGrid>
              <a:tr h="903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Chemical weathering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Mechanical weathering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0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Most rapid in areas with lots of moisture and warm temperatures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Will occur rapidly in places where there is frequent freezing and thawing.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Tropical areas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Temperate, colder;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mts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://www.webquest.hawaii.edu/kahihi/sciencedictionary/images/degree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490"/>
            <a:ext cx="3505200" cy="21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Why is weathering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 smtClean="0"/>
              <a:t>Leads to soil formation.  </a:t>
            </a:r>
            <a:endParaRPr lang="en-US" dirty="0"/>
          </a:p>
        </p:txBody>
      </p:sp>
      <p:pic>
        <p:nvPicPr>
          <p:cNvPr id="1026" name="Picture 2" descr="soil 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6601496" cy="468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3429000"/>
            <a:ext cx="5257800" cy="342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A trio of </a:t>
            </a:r>
            <a:r>
              <a:rPr lang="en-US" sz="3600" dirty="0" smtClean="0">
                <a:hlinkClick r:id="rId2" tooltip="Obelisk"/>
              </a:rPr>
              <a:t>obelisks</a:t>
            </a:r>
            <a:r>
              <a:rPr lang="en-US" dirty="0" smtClean="0"/>
              <a:t> in </a:t>
            </a:r>
            <a:r>
              <a:rPr lang="en-US" dirty="0" smtClean="0">
                <a:hlinkClick r:id="rId3" tooltip="London"/>
              </a:rPr>
              <a:t>London</a:t>
            </a:r>
            <a:r>
              <a:rPr lang="en-US" dirty="0" smtClean="0"/>
              <a:t>, </a:t>
            </a:r>
            <a:r>
              <a:rPr lang="en-US" dirty="0" smtClean="0">
                <a:hlinkClick r:id="rId4" tooltip="Paris"/>
              </a:rPr>
              <a:t>Paris</a:t>
            </a:r>
            <a:r>
              <a:rPr lang="en-US" dirty="0" smtClean="0"/>
              <a:t>, and </a:t>
            </a:r>
            <a:r>
              <a:rPr lang="en-US" dirty="0" smtClean="0">
                <a:hlinkClick r:id="rId5" tooltip="New York City"/>
              </a:rPr>
              <a:t>New York City</a:t>
            </a:r>
            <a:r>
              <a:rPr lang="en-US" dirty="0" smtClean="0"/>
              <a:t>. Each is made of red </a:t>
            </a:r>
            <a:r>
              <a:rPr lang="en-US" dirty="0" smtClean="0">
                <a:hlinkClick r:id="rId6" tooltip="Granite"/>
              </a:rPr>
              <a:t>granite</a:t>
            </a:r>
            <a:r>
              <a:rPr lang="en-US" dirty="0" smtClean="0"/>
              <a:t>, stands about 21 meters (68 feet) high, weighs about 180 </a:t>
            </a:r>
            <a:r>
              <a:rPr lang="en-US" dirty="0" smtClean="0">
                <a:hlinkClick r:id="rId7" tooltip="Ton"/>
              </a:rPr>
              <a:t>tons</a:t>
            </a:r>
            <a:r>
              <a:rPr lang="en-US" dirty="0" smtClean="0"/>
              <a:t> and is inscribed with </a:t>
            </a:r>
            <a:r>
              <a:rPr lang="en-US" dirty="0" smtClean="0">
                <a:hlinkClick r:id="rId8" tooltip="Egyptian hieroglyph"/>
              </a:rPr>
              <a:t>Egyptian hieroglyphs</a:t>
            </a:r>
            <a:r>
              <a:rPr lang="en-US" dirty="0" smtClean="0"/>
              <a:t>. </a:t>
            </a:r>
          </a:p>
        </p:txBody>
      </p:sp>
      <p:pic>
        <p:nvPicPr>
          <p:cNvPr id="5125" name="Picture 5" descr="Image:Obelisk Central Park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0"/>
            <a:ext cx="2667000" cy="399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eedleparia[1]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407" y="3810000"/>
            <a:ext cx="4077593" cy="3048001"/>
          </a:xfrm>
          <a:prstGeom prst="rect">
            <a:avLst/>
          </a:prstGeom>
        </p:spPr>
      </p:pic>
      <p:pic>
        <p:nvPicPr>
          <p:cNvPr id="13314" name="Picture 2" descr="http://4.bp.blogspot.com/_MxyRwTm1k7c/TPKYaxoYM7I/AAAAAAAAI2E/szmbAuaGeDc/s400/needlelondo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0" y="152400"/>
            <a:ext cx="4343400" cy="30765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20546488">
            <a:off x="3285324" y="3249209"/>
            <a:ext cx="938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FYI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TWO main types of weathering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/>
              <a:t>Mechanical </a:t>
            </a:r>
            <a:r>
              <a:rPr lang="en-US" sz="2000" i="1" dirty="0" smtClean="0"/>
              <a:t>(physical)</a:t>
            </a:r>
            <a:r>
              <a:rPr lang="en-US" dirty="0" smtClean="0"/>
              <a:t> weathering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breaks apart rocks with </a:t>
            </a:r>
            <a:r>
              <a:rPr lang="en-US" u="sng" dirty="0" smtClean="0"/>
              <a:t>temperature changes</a:t>
            </a:r>
            <a:r>
              <a:rPr lang="en-US" dirty="0" smtClean="0"/>
              <a:t> or </a:t>
            </a:r>
            <a:r>
              <a:rPr lang="en-US" u="sng" dirty="0" smtClean="0"/>
              <a:t>pressure</a:t>
            </a:r>
            <a:r>
              <a:rPr lang="en-US" dirty="0" smtClean="0"/>
              <a:t>  WITHOUT changing their chemical composition.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   </a:t>
            </a:r>
          </a:p>
        </p:txBody>
      </p:sp>
      <p:pic>
        <p:nvPicPr>
          <p:cNvPr id="16386" name="Picture 2" descr="http://www.romanticasheville.com/images2009/mitchell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8321873" cy="3581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72200" y="6172200"/>
            <a:ext cx="171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Mt Mitchell, 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Ice or Frost Wedging</a:t>
            </a:r>
            <a:r>
              <a:rPr lang="en-US" dirty="0" smtClean="0"/>
              <a:t> </a:t>
            </a:r>
            <a:r>
              <a:rPr lang="en-US" sz="3200" dirty="0" smtClean="0"/>
              <a:t>is an example of temperature change.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3600" dirty="0" smtClean="0"/>
              <a:t>Water freezes in cracks/spaces and </a:t>
            </a:r>
            <a:r>
              <a:rPr lang="en-US" sz="3600" b="1" dirty="0" smtClean="0"/>
              <a:t>expands</a:t>
            </a:r>
            <a:r>
              <a:rPr lang="en-US" sz="3600" dirty="0" smtClean="0"/>
              <a:t>, forcing </a:t>
            </a:r>
            <a:r>
              <a:rPr lang="en-US" sz="3600" b="1" dirty="0" smtClean="0"/>
              <a:t>the rocks apart</a:t>
            </a:r>
            <a:r>
              <a:rPr lang="en-US" sz="3600" dirty="0" smtClean="0"/>
              <a:t>.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*The main cause of </a:t>
            </a:r>
            <a:r>
              <a:rPr lang="en-US" b="1" dirty="0" smtClean="0"/>
              <a:t>potholes in roads</a:t>
            </a:r>
          </a:p>
          <a:p>
            <a:endParaRPr lang="en-US" dirty="0"/>
          </a:p>
        </p:txBody>
      </p:sp>
      <p:pic>
        <p:nvPicPr>
          <p:cNvPr id="4" name="Picture 3" descr="potholes[1]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276600"/>
            <a:ext cx="4903754" cy="3581400"/>
          </a:xfrm>
          <a:prstGeom prst="rect">
            <a:avLst/>
          </a:prstGeom>
          <a:blipFill dpi="0" rotWithShape="1">
            <a:blip r:embed="rId3" cstate="print">
              <a:alphaModFix amt="43000"/>
            </a:blip>
            <a:srcRect/>
            <a:tile tx="0" ty="0" sx="100000" sy="100000" flip="none" algn="tl"/>
          </a:blipFill>
        </p:spPr>
      </p:pic>
      <p:pic>
        <p:nvPicPr>
          <p:cNvPr id="6" name="Picture 5" descr="http://cf067b.medialib.glogster.com/media/62/62386655ab0a761d031bb34de98deb85751b4d8fbb7fc5eca5e3b82d3b9e2903/frost-wedging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4038600" cy="223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83058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sz="3600" b="1" dirty="0" smtClean="0"/>
              <a:t>Mountaintops</a:t>
            </a:r>
            <a:r>
              <a:rPr lang="en-US" sz="3600" dirty="0" smtClean="0"/>
              <a:t> are weathered quickly this way due to this b/c they are exposed to warm temperatures during the day and freezing at night.</a:t>
            </a:r>
          </a:p>
        </p:txBody>
      </p:sp>
      <p:pic>
        <p:nvPicPr>
          <p:cNvPr id="1026" name="Picture 2" descr="http://teach.albion.edu/jjn10/files/2010/10/frost-wedging-examp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7232904" cy="436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01888"/>
            <a:ext cx="3429000" cy="1143000"/>
          </a:xfrm>
        </p:spPr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gcsegeographyfirsthand.weebly.com/uploads/7/6/9/2/7692446/5247440.jpg?29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29000" y="59436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Pieces peel away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172200" y="1828800"/>
            <a:ext cx="228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latin typeface="High Tower Text" pitchFamily="18" charset="0"/>
              </a:rPr>
              <a:t>This is the 2</a:t>
            </a:r>
            <a:r>
              <a:rPr lang="en-US" sz="3600" i="1" baseline="30000" dirty="0" smtClean="0">
                <a:latin typeface="High Tower Text" pitchFamily="18" charset="0"/>
              </a:rPr>
              <a:t>nd</a:t>
            </a:r>
            <a:r>
              <a:rPr lang="en-US" sz="3600" i="1" dirty="0" smtClean="0">
                <a:latin typeface="High Tower Text" pitchFamily="18" charset="0"/>
              </a:rPr>
              <a:t> example of mechanical weathering. </a:t>
            </a:r>
            <a:endParaRPr lang="en-US" sz="3600" i="1" dirty="0">
              <a:latin typeface="High Tower Text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5100" y="139005"/>
            <a:ext cx="693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*Occurs when </a:t>
            </a:r>
            <a:r>
              <a:rPr lang="en-US" sz="2800" b="1" dirty="0" smtClean="0"/>
              <a:t>bedrock that is buried deep is pushed upward and then exposed at the surface</a:t>
            </a:r>
            <a:r>
              <a:rPr lang="en-US" sz="2800" dirty="0" smtClean="0"/>
              <a:t>. 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alfdome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476352" cy="3215513"/>
          </a:xfrm>
          <a:prstGeom prst="rect">
            <a:avLst/>
          </a:prstGeom>
        </p:spPr>
      </p:pic>
      <p:pic>
        <p:nvPicPr>
          <p:cNvPr id="11" name="Picture 10" descr="libcap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4740" y="2286000"/>
            <a:ext cx="4749260" cy="3098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5715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Half Dome in Yosemite National Park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563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Liberty Cap in Yosemite National Park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2484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3581400"/>
            <a:ext cx="83820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5800" y="3048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is then able </a:t>
            </a:r>
            <a:r>
              <a:rPr lang="en-US" sz="3200" b="1" dirty="0" smtClean="0"/>
              <a:t>to expand</a:t>
            </a:r>
            <a:r>
              <a:rPr lang="en-US" sz="3200" dirty="0" smtClean="0"/>
              <a:t>. </a:t>
            </a:r>
            <a:r>
              <a:rPr lang="en-US" sz="2800" dirty="0" smtClean="0"/>
              <a:t>The outer layers are then stripped away called</a:t>
            </a:r>
            <a:r>
              <a:rPr lang="en-US" sz="3200" dirty="0" smtClean="0"/>
              <a:t>-</a:t>
            </a: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exfoliation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and can cause </a:t>
            </a:r>
            <a:r>
              <a:rPr lang="en-US" sz="3200" u="sng" dirty="0" smtClean="0"/>
              <a:t>dome shaped formations.</a:t>
            </a:r>
            <a:endParaRPr lang="en-US" sz="3200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hysicalgeographyfa08.wikispaces.com/file/view/exfoliation1.jpg/46621685/exfoli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321777" cy="4648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228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It is then able </a:t>
            </a:r>
            <a:r>
              <a:rPr lang="en-US" sz="2800" b="1" dirty="0" smtClean="0"/>
              <a:t>to expand</a:t>
            </a:r>
            <a:r>
              <a:rPr lang="en-US" sz="2800" dirty="0" smtClean="0"/>
              <a:t>. </a:t>
            </a:r>
            <a:r>
              <a:rPr lang="en-US" sz="2400" dirty="0" smtClean="0"/>
              <a:t>The outer layers are then stripped away called</a:t>
            </a:r>
            <a:r>
              <a:rPr lang="en-US" sz="2800" dirty="0" smtClean="0"/>
              <a:t>-</a:t>
            </a: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exfoliation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and can cause </a:t>
            </a:r>
            <a:r>
              <a:rPr lang="en-US" sz="2800" u="sng" dirty="0" smtClean="0"/>
              <a:t>dome shaped formations.</a:t>
            </a:r>
            <a:endParaRPr lang="en-US" sz="2800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2846</TotalTime>
  <Words>671</Words>
  <Application>Microsoft Office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High Tower Text</vt:lpstr>
      <vt:lpstr>Tahoma</vt:lpstr>
      <vt:lpstr>Times</vt:lpstr>
      <vt:lpstr>Wingdings</vt:lpstr>
      <vt:lpstr>Slit</vt:lpstr>
      <vt:lpstr>http://www.brainpop.com/science/weather/weathering/ </vt:lpstr>
      <vt:lpstr>Weathering </vt:lpstr>
      <vt:lpstr>PowerPoint Presentation</vt:lpstr>
      <vt:lpstr>TWO main types of weathering</vt:lpstr>
      <vt:lpstr>Ice or Frost Wedging is an example of temperature change. </vt:lpstr>
      <vt:lpstr>PowerPoint Presentation</vt:lpstr>
      <vt:lpstr>Pressure</vt:lpstr>
      <vt:lpstr> </vt:lpstr>
      <vt:lpstr>PowerPoint Presentation</vt:lpstr>
      <vt:lpstr>PowerPoint Presentation</vt:lpstr>
      <vt:lpstr>   Ex. When great amounts of pressure build up, the resulting mechanical effect can be that very large joints, or faults, are created.   </vt:lpstr>
      <vt:lpstr>Erosion of sedimentary rocks has created natural arches.</vt:lpstr>
      <vt:lpstr>Salt weathering of building stone on the island of Gozo, Malta </vt:lpstr>
      <vt:lpstr>Chemical weathering</vt:lpstr>
      <vt:lpstr>More chemical weathering types</vt:lpstr>
      <vt:lpstr>PowerPoint Presentation</vt:lpstr>
      <vt:lpstr>When naturally occurring Plant ACIDS come into contact with rock, minerals will be dissolved.  The rock is weaker without these and can break into smaller pieces more easily.</vt:lpstr>
      <vt:lpstr>Weathering both chemical and mechanical have made it difficult to read these tombstones.</vt:lpstr>
      <vt:lpstr>Hoodoos of Bryce Canyon Park. </vt:lpstr>
      <vt:lpstr>PowerPoint Presentation</vt:lpstr>
      <vt:lpstr>Effects of climate on weathering</vt:lpstr>
      <vt:lpstr>Why is weathering so important?</vt:lpstr>
    </vt:vector>
  </TitlesOfParts>
  <Company>wcpss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wcpss</dc:creator>
  <cp:lastModifiedBy>Rose Wallace</cp:lastModifiedBy>
  <cp:revision>112</cp:revision>
  <dcterms:created xsi:type="dcterms:W3CDTF">2008-02-14T19:49:30Z</dcterms:created>
  <dcterms:modified xsi:type="dcterms:W3CDTF">2016-10-12T13:33:40Z</dcterms:modified>
</cp:coreProperties>
</file>