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handoutMasterIdLst>
    <p:handoutMasterId r:id="rId17"/>
  </p:handoutMasterIdLst>
  <p:sldIdLst>
    <p:sldId id="277" r:id="rId2"/>
    <p:sldId id="257" r:id="rId3"/>
    <p:sldId id="258" r:id="rId4"/>
    <p:sldId id="282" r:id="rId5"/>
    <p:sldId id="283" r:id="rId6"/>
    <p:sldId id="284" r:id="rId7"/>
    <p:sldId id="294" r:id="rId8"/>
    <p:sldId id="297" r:id="rId9"/>
    <p:sldId id="295" r:id="rId10"/>
    <p:sldId id="298" r:id="rId11"/>
    <p:sldId id="299" r:id="rId12"/>
    <p:sldId id="260" r:id="rId13"/>
    <p:sldId id="264" r:id="rId14"/>
    <p:sldId id="261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F2B4F-1389-4191-B564-7838F492BCAC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AA2AE-CB8B-49F0-8F2C-20406C3B8C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68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4640BC-1A8F-469E-9DF2-08091B45BC6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316932-27FF-4BAA-A0EF-4B3D8E849F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451kbAvl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kToTROCHA" TargetMode="External"/><Relationship Id="rId2" Type="http://schemas.openxmlformats.org/officeDocument/2006/relationships/hyperlink" Target="https://www.youtube.com/watch?v=Mwnwvbcd8G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ecoscraps.com/2008/02/05/science-finds-butterfly-effect-on-fisheries/pacific-sardines-photo-by-user-tewy-at-wikimedia-commo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ience.kennesaw.edu/~jdirnber/oceanography/LecuturesOceanogr/LecCurrents/09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sXiEy2kbGM" TargetMode="External"/><Relationship Id="rId4" Type="http://schemas.openxmlformats.org/officeDocument/2006/relationships/hyperlink" Target="http://www.classzone.com/books/earth_science/terc/content/visualizations/es1904/es1904page01.cf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.bin"/><Relationship Id="rId2" Type="http://schemas.openxmlformats.org/officeDocument/2006/relationships/audio" Target="file:///\\107-fs1\VOL1\USERS\STAFF\darcia\Desktop\dude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hyperlink" Target="http://www.misdibujitos.com.ar/images/nemo/nemo_crush_chiqui.jp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obforexfelons.com/images/pagemaster/ocean_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1155"/>
            <a:ext cx="8457137" cy="56468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Ocean Movements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2286000" cy="1219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Ocean Currents, Waves and Tides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La Nina?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Works the opposite way… deeper cold water flows to the surface for a longer distance along the equator. </a:t>
            </a:r>
            <a:endParaRPr lang="en-US" dirty="0"/>
          </a:p>
        </p:txBody>
      </p:sp>
      <p:pic>
        <p:nvPicPr>
          <p:cNvPr id="4" name="Picture 3" descr="la nin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895600"/>
            <a:ext cx="6705600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Nina </a:t>
            </a:r>
            <a:r>
              <a:rPr lang="en-US" dirty="0" smtClean="0"/>
              <a:t>brings </a:t>
            </a:r>
            <a:r>
              <a:rPr lang="en-US" dirty="0" smtClean="0"/>
              <a:t>more cold, snow and rain than usual in the winter.  Some areas become drier.</a:t>
            </a:r>
            <a:endParaRPr lang="en-US" dirty="0"/>
          </a:p>
        </p:txBody>
      </p:sp>
      <p:pic>
        <p:nvPicPr>
          <p:cNvPr id="4" name="Content Placeholder 3" descr="la nina weathe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6691312" cy="3667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0" y="2514600"/>
            <a:ext cx="2133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Example: El Nino could cause the SW United States to be cooler and wetter than normal.  La Nina would cause the same area to be drier and warmer than normal.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59436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https://www.youtube.com/watch?v=xJ451kbAvlg</a:t>
            </a:r>
            <a:r>
              <a:rPr lang="en-US" dirty="0" smtClean="0"/>
              <a:t>  (4 min)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 when denser seawater moves to an area of </a:t>
            </a:r>
            <a:r>
              <a:rPr lang="en-US" b="1" dirty="0" smtClean="0"/>
              <a:t>less dense </a:t>
            </a:r>
            <a:r>
              <a:rPr lang="en-US" dirty="0" smtClean="0"/>
              <a:t>seawater. </a:t>
            </a:r>
          </a:p>
          <a:p>
            <a:r>
              <a:rPr lang="en-US" dirty="0" smtClean="0"/>
              <a:t>Denser (cold) water near the N. and S. Poles </a:t>
            </a:r>
            <a:r>
              <a:rPr lang="en-US" b="1" dirty="0" smtClean="0"/>
              <a:t>sink</a:t>
            </a:r>
            <a:r>
              <a:rPr lang="en-US" dirty="0" smtClean="0"/>
              <a:t> and travel </a:t>
            </a:r>
            <a:r>
              <a:rPr lang="en-US" b="1" dirty="0" smtClean="0"/>
              <a:t>along the ocean floor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the same time </a:t>
            </a:r>
            <a:r>
              <a:rPr lang="en-US" b="1" dirty="0" smtClean="0"/>
              <a:t>less dense (warmer) water at the equator rise.</a:t>
            </a:r>
          </a:p>
          <a:p>
            <a:r>
              <a:rPr lang="en-US" dirty="0" smtClean="0"/>
              <a:t>(And) </a:t>
            </a:r>
            <a:r>
              <a:rPr lang="en-US" b="1" dirty="0" smtClean="0"/>
              <a:t>Moves toward the poles along the surface creating a</a:t>
            </a:r>
            <a:r>
              <a:rPr lang="en-US" dirty="0" smtClean="0"/>
              <a:t> cycle that circulates ocean water.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60960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https://www.youtube.com/watch?v=Mwnwvbcd8G8</a:t>
            </a:r>
            <a:r>
              <a:rPr lang="en-US" sz="1600" dirty="0" smtClean="0"/>
              <a:t> Temp ex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57200" y="5715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https://www.youtube.com/watch?v=I8kToTROCHA</a:t>
            </a:r>
            <a:r>
              <a:rPr lang="en-US" dirty="0" smtClean="0"/>
              <a:t> temp and salinity ex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Global Conveyor Belt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http://science.nasa.gov/media/medialibrary/2004/03/01/05mar_arctic_resources/curren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924300" cy="504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8862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(B) </a:t>
            </a:r>
            <a:r>
              <a:rPr lang="en-US" dirty="0" smtClean="0"/>
              <a:t>In some places, </a:t>
            </a:r>
            <a:r>
              <a:rPr lang="en-US" dirty="0" smtClean="0"/>
              <a:t>cold water from deep in the ocean can rise to the surface (</a:t>
            </a:r>
            <a:r>
              <a:rPr lang="en-US" b="1" dirty="0" smtClean="0"/>
              <a:t>upwelling</a:t>
            </a:r>
            <a:r>
              <a:rPr lang="en-US" dirty="0" smtClean="0"/>
              <a:t>) when strong surface current carry water away from an area.</a:t>
            </a:r>
          </a:p>
          <a:p>
            <a:pPr lvl="1"/>
            <a:r>
              <a:rPr lang="en-US" dirty="0" smtClean="0"/>
              <a:t>(1) Upwelling bring high concentration of nutrients to the surface from organisms that had died and sank.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4340" name="Picture 4" descr="http://www.galapagosonline.com/Galapagos_Natural_History/Oceanography/Upwe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2917" y="1371600"/>
            <a:ext cx="4611083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Upwellings</a:t>
            </a:r>
            <a:endParaRPr lang="en-US" dirty="0"/>
          </a:p>
        </p:txBody>
      </p:sp>
      <p:pic>
        <p:nvPicPr>
          <p:cNvPr id="1026" name="Picture 2" descr="http://www.ird.fr/peches-et-pecheurs-du-sud/images/P2C1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4598894" cy="2895600"/>
          </a:xfrm>
          <a:prstGeom prst="rect">
            <a:avLst/>
          </a:prstGeom>
          <a:noFill/>
        </p:spPr>
      </p:pic>
      <p:pic>
        <p:nvPicPr>
          <p:cNvPr id="6" name="Picture 5" descr="Benguela_upwell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2697" y="0"/>
            <a:ext cx="4162703" cy="3962400"/>
          </a:xfrm>
          <a:prstGeom prst="rect">
            <a:avLst/>
          </a:prstGeom>
        </p:spPr>
      </p:pic>
      <p:pic>
        <p:nvPicPr>
          <p:cNvPr id="1028" name="Picture 4" descr="Pacific sardines (photo by user Tewy at Wikimedia Commons).">
            <a:hlinkClick r:id="rId4" tooltip="Pacific sardines (photo by user Tewy at Wikimedia Commons)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4572000" cy="2933700"/>
          </a:xfrm>
          <a:prstGeom prst="rect">
            <a:avLst/>
          </a:prstGeom>
          <a:noFill/>
        </p:spPr>
      </p:pic>
      <p:pic>
        <p:nvPicPr>
          <p:cNvPr id="1030" name="Picture 6" descr="http://www.babbonyc.com/images/food/anchovies-3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1148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elebrating200years.noaa.gov/magazine/charleston_bump/franklin_mapgulfstream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324"/>
            <a:ext cx="6781800" cy="4267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Ocean currents</a:t>
            </a:r>
            <a:r>
              <a:rPr lang="en-US" dirty="0" smtClean="0"/>
              <a:t>: </a:t>
            </a:r>
            <a:r>
              <a:rPr lang="en-US" sz="3100" dirty="0" smtClean="0"/>
              <a:t>move water from place to place.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486400"/>
          </a:xfrm>
        </p:spPr>
        <p:txBody>
          <a:bodyPr/>
          <a:lstStyle/>
          <a:p>
            <a:r>
              <a:rPr lang="en-US" dirty="0" smtClean="0"/>
              <a:t>Probably the first one discovered was the </a:t>
            </a:r>
            <a:r>
              <a:rPr lang="en-US" sz="2800" dirty="0" smtClean="0">
                <a:solidFill>
                  <a:srgbClr val="FF0000"/>
                </a:solidFill>
              </a:rPr>
              <a:t>Gulf Stream </a:t>
            </a:r>
            <a:r>
              <a:rPr lang="en-US" dirty="0" smtClean="0"/>
              <a:t>(1769). </a:t>
            </a:r>
            <a:r>
              <a:rPr lang="en-US" sz="2800" dirty="0" smtClean="0"/>
              <a:t>It is </a:t>
            </a:r>
            <a:r>
              <a:rPr lang="en-US" sz="2800" u="sng" dirty="0" smtClean="0"/>
              <a:t>100 m wide and was observed to make travel </a:t>
            </a:r>
            <a:r>
              <a:rPr lang="en-US" sz="2800" dirty="0" smtClean="0"/>
              <a:t>America to England faster and was described as </a:t>
            </a:r>
            <a:r>
              <a:rPr lang="en-US" sz="4400" b="1" dirty="0" smtClean="0">
                <a:solidFill>
                  <a:srgbClr val="002060"/>
                </a:solidFill>
                <a:latin typeface="Freestyle Script" pitchFamily="66" charset="0"/>
              </a:rPr>
              <a:t>a river in an ocean</a:t>
            </a:r>
            <a:r>
              <a:rPr lang="en-US" sz="2800" dirty="0" smtClean="0"/>
              <a:t>.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Benjamin Franklin named it the Gulf Stream because it flows out of the </a:t>
            </a:r>
            <a:r>
              <a:rPr lang="en-US" sz="4000" b="1" dirty="0" smtClean="0"/>
              <a:t>Gulf of Mexico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133600" cy="4754725"/>
          </a:xfrm>
        </p:spPr>
        <p:txBody>
          <a:bodyPr>
            <a:normAutofit/>
          </a:bodyPr>
          <a:lstStyle/>
          <a:p>
            <a:r>
              <a:rPr lang="en-US" dirty="0" smtClean="0"/>
              <a:t>It only affects the </a:t>
            </a:r>
            <a:r>
              <a:rPr lang="en-US" b="1" dirty="0" smtClean="0"/>
              <a:t>upper  few </a:t>
            </a:r>
            <a:r>
              <a:rPr lang="en-US" dirty="0" smtClean="0"/>
              <a:t>hundred meters of seawater and is called a </a:t>
            </a:r>
            <a:r>
              <a:rPr lang="en-US" b="1" dirty="0" smtClean="0"/>
              <a:t>SURFACE CURRENT.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" name="Picture 2" descr="http://www.solcomhouse.com/images/gulfstre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6477000" cy="490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/>
              <a:t>Surface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Most are caused </a:t>
            </a:r>
            <a:r>
              <a:rPr lang="en-US" b="1" dirty="0" smtClean="0"/>
              <a:t>by winds where there is friction b/n the windblown air and the water surface causing the water to move.</a:t>
            </a:r>
          </a:p>
          <a:p>
            <a:r>
              <a:rPr lang="en-US" dirty="0" smtClean="0"/>
              <a:t>Ex. Surface currents in the tropics are </a:t>
            </a:r>
            <a:r>
              <a:rPr lang="en-US" u="sng" dirty="0" smtClean="0"/>
              <a:t>pushed by the energy from the trade winds.</a:t>
            </a:r>
          </a:p>
          <a:p>
            <a:r>
              <a:rPr lang="en-US" dirty="0" smtClean="0"/>
              <a:t>The </a:t>
            </a:r>
            <a:r>
              <a:rPr lang="en-US" sz="3200" b="1" dirty="0" smtClean="0">
                <a:solidFill>
                  <a:srgbClr val="002060"/>
                </a:solidFill>
              </a:rPr>
              <a:t>Coriolis</a:t>
            </a:r>
            <a:r>
              <a:rPr lang="en-US" dirty="0" smtClean="0"/>
              <a:t> Effect </a:t>
            </a:r>
            <a:r>
              <a:rPr lang="en-US" sz="2400" i="1" dirty="0" smtClean="0"/>
              <a:t>(b/c of the Earth’s rotation) </a:t>
            </a:r>
            <a:r>
              <a:rPr lang="en-US" dirty="0" smtClean="0"/>
              <a:t>cause currents N. of the equator to move  CLOCKWISE    and most currents S. of the equator to move COUNTERCLOCKWISE. </a:t>
            </a:r>
          </a:p>
          <a:p>
            <a:endParaRPr lang="en-US" dirty="0"/>
          </a:p>
        </p:txBody>
      </p:sp>
      <p:sp>
        <p:nvSpPr>
          <p:cNvPr id="4" name="Circular Arrow 3"/>
          <p:cNvSpPr/>
          <p:nvPr/>
        </p:nvSpPr>
        <p:spPr>
          <a:xfrm>
            <a:off x="7772400" y="3810000"/>
            <a:ext cx="838200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 flipH="1">
            <a:off x="4343400" y="4800600"/>
            <a:ext cx="762000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science.kennesaw.edu/~jdirnber/oceanography/LecuturesOceanogr/LecCurrents/09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613076"/>
            <a:ext cx="2209800" cy="22449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10400" y="4495800"/>
            <a:ext cx="762000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gyre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7543800" y="4953000"/>
            <a:ext cx="4572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7124700" y="5143500"/>
            <a:ext cx="1295400" cy="762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" y="60198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http://www.classzone.com/books/earth_science/terc/content/visualizations/es1904/es1904page01.cfm</a:t>
            </a:r>
            <a:r>
              <a:rPr lang="en-US" dirty="0" smtClean="0"/>
              <a:t> </a:t>
            </a:r>
            <a:r>
              <a:rPr lang="en-US" sz="1400" i="1" dirty="0" smtClean="0"/>
              <a:t>(skip)</a:t>
            </a:r>
            <a:endParaRPr lang="en-US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048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https://www.youtube.com/watch?v=gsXiEy2kbGM</a:t>
            </a:r>
            <a:r>
              <a:rPr lang="en-US" dirty="0" smtClean="0"/>
              <a:t> trash in gyres 10 min start at 1;15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Surface currents</a:t>
            </a:r>
            <a:endParaRPr lang="en-US" dirty="0"/>
          </a:p>
        </p:txBody>
      </p:sp>
      <p:pic>
        <p:nvPicPr>
          <p:cNvPr id="32770" name="Picture 2" descr="http://fany.savina.net/wp-content/uploads/2010/03/Surface_curr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06791"/>
            <a:ext cx="9144000" cy="4758867"/>
          </a:xfrm>
          <a:prstGeom prst="rect">
            <a:avLst/>
          </a:prstGeom>
          <a:noFill/>
        </p:spPr>
      </p:pic>
      <p:pic>
        <p:nvPicPr>
          <p:cNvPr id="24578" name="Picture 2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257800"/>
            <a:ext cx="904875" cy="762000"/>
          </a:xfrm>
          <a:prstGeom prst="rect">
            <a:avLst/>
          </a:prstGeom>
          <a:noFill/>
        </p:spPr>
      </p:pic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276725" y="3186113"/>
          <a:ext cx="590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" r:id="rId7" imgW="590400" imgH="485640" progId="Package">
                  <p:embed/>
                </p:oleObj>
              </mc:Choice>
              <mc:Fallback>
                <p:oleObj name="Package" r:id="rId7" imgW="59040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3186113"/>
                        <a:ext cx="590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dud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4582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</a:t>
            </a:r>
            <a:r>
              <a:rPr lang="en-US" sz="3200" dirty="0" smtClean="0"/>
              <a:t>Great Sneaker Spill</a:t>
            </a:r>
            <a:br>
              <a:rPr lang="en-US" sz="3200" dirty="0" smtClean="0"/>
            </a:br>
            <a:r>
              <a:rPr lang="en-US" sz="3200" dirty="0" smtClean="0"/>
              <a:t> of 1990 (80, 000 sneakers)</a:t>
            </a:r>
            <a:endParaRPr lang="en-US" sz="3200" dirty="0"/>
          </a:p>
        </p:txBody>
      </p:sp>
      <p:pic>
        <p:nvPicPr>
          <p:cNvPr id="34818" name="Picture 2" descr="http://oceanmotion.org/images/gatheringdata/sh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245428" cy="2971800"/>
          </a:xfrm>
          <a:prstGeom prst="rect">
            <a:avLst/>
          </a:prstGeom>
          <a:noFill/>
        </p:spPr>
      </p:pic>
      <p:pic>
        <p:nvPicPr>
          <p:cNvPr id="34822" name="Picture 6" descr="http://flotsametrics.com/images/nikedri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08120"/>
            <a:ext cx="4876800" cy="2849880"/>
          </a:xfrm>
          <a:prstGeom prst="rect">
            <a:avLst/>
          </a:prstGeom>
          <a:noFill/>
        </p:spPr>
      </p:pic>
      <p:pic>
        <p:nvPicPr>
          <p:cNvPr id="34824" name="Picture 8" descr="http://1.bp.blogspot.com/_ajJvd3h_l6k/SdnZBWAAGxI/AAAAAAAAATU/UJKPiZap7WM/s400/1message-in-a-bot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0981"/>
            <a:ext cx="4267200" cy="2827020"/>
          </a:xfrm>
          <a:prstGeom prst="rect">
            <a:avLst/>
          </a:prstGeom>
          <a:noFill/>
        </p:spPr>
      </p:pic>
      <p:pic>
        <p:nvPicPr>
          <p:cNvPr id="17410" name="Picture 2" descr="Oceanographer Curt Ebbesmeyer displays well traveled tub toys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0"/>
            <a:ext cx="3886200" cy="29465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343400" y="2895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On January 10, 1992, 28,800 plastic tub toys — turtles, ducks, beavers, and frogs— fell overboard in the mid-Pacific </a:t>
            </a:r>
            <a:r>
              <a:rPr lang="en-US" dirty="0" err="1" smtClean="0"/>
              <a:t>upcurrent</a:t>
            </a:r>
            <a:r>
              <a:rPr lang="en-US" dirty="0" smtClean="0"/>
              <a:t> of the sneaker spill.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 nin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6645" y="1981200"/>
            <a:ext cx="6557355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131368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Weather's Sibling Rivalry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El Niño and La Niña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800600"/>
          </a:xfrm>
        </p:spPr>
        <p:txBody>
          <a:bodyPr/>
          <a:lstStyle/>
          <a:p>
            <a:r>
              <a:rPr lang="en-US" dirty="0" smtClean="0"/>
              <a:t>Disruption of </a:t>
            </a:r>
            <a:r>
              <a:rPr lang="en-US" b="1" dirty="0" smtClean="0"/>
              <a:t>ocean currents that leads to short term climate change. </a:t>
            </a:r>
          </a:p>
          <a:p>
            <a:r>
              <a:rPr lang="en-US" b="1" dirty="0" smtClean="0"/>
              <a:t>How does El Nino form?  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2895600"/>
            <a:ext cx="2590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warm</a:t>
            </a:r>
            <a:r>
              <a:rPr lang="en-US" sz="2400" dirty="0" smtClean="0">
                <a:solidFill>
                  <a:srgbClr val="FF0000"/>
                </a:solidFill>
              </a:rPr>
              <a:t> water </a:t>
            </a:r>
            <a:r>
              <a:rPr lang="en-US" sz="2400" dirty="0" smtClean="0"/>
              <a:t>current flows </a:t>
            </a:r>
            <a:r>
              <a:rPr lang="en-US" sz="2400" i="1" dirty="0" smtClean="0"/>
              <a:t>(from the Western Pacific) </a:t>
            </a:r>
            <a:r>
              <a:rPr lang="en-US" sz="2400" dirty="0" smtClean="0"/>
              <a:t>over a normally </a:t>
            </a:r>
            <a:r>
              <a:rPr lang="en-US" sz="3200" b="1" dirty="0" smtClean="0">
                <a:solidFill>
                  <a:srgbClr val="00B0F0"/>
                </a:solidFill>
              </a:rPr>
              <a:t>cold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water </a:t>
            </a:r>
            <a:r>
              <a:rPr lang="en-US" sz="2400" dirty="0" smtClean="0"/>
              <a:t>current (</a:t>
            </a:r>
            <a:r>
              <a:rPr lang="en-US" sz="2400" b="1" dirty="0" smtClean="0">
                <a:solidFill>
                  <a:srgbClr val="002060"/>
                </a:solidFill>
              </a:rPr>
              <a:t>Peru Current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smtClean="0"/>
              <a:t>off the coast of South America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does </a:t>
            </a:r>
            <a:r>
              <a:rPr lang="en-US" b="1" smtClean="0"/>
              <a:t>this change the </a:t>
            </a:r>
            <a:r>
              <a:rPr lang="en-US" b="1" dirty="0" smtClean="0"/>
              <a:t>climate?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 smtClean="0"/>
              <a:t>Causes some areas to be drier, other areas to have more rain and violent storms.  Some areas have a </a:t>
            </a:r>
            <a:r>
              <a:rPr lang="en-US" b="1" dirty="0" smtClean="0">
                <a:solidFill>
                  <a:srgbClr val="FF0000"/>
                </a:solidFill>
              </a:rPr>
              <a:t>warmer than normal winter. </a:t>
            </a:r>
          </a:p>
          <a:p>
            <a:endParaRPr lang="en-US" dirty="0"/>
          </a:p>
        </p:txBody>
      </p:sp>
      <p:pic>
        <p:nvPicPr>
          <p:cNvPr id="4" name="Picture 3" descr="winter weather inpact of el nin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3124200"/>
            <a:ext cx="67056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Nino can occur every 2-10 years and the results are never identical.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shrimpnews.com/Graphics/Weather/ElNinoMap199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191" y="1752600"/>
            <a:ext cx="9289191" cy="47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3629</TotalTime>
  <Words>540</Words>
  <Application>Microsoft Office PowerPoint</Application>
  <PresentationFormat>On-screen Show (4:3)</PresentationFormat>
  <Paragraphs>40</Paragraphs>
  <Slides>15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Package</vt:lpstr>
      <vt:lpstr>Ocean Movements</vt:lpstr>
      <vt:lpstr>Ocean currents: move water from place to place. </vt:lpstr>
      <vt:lpstr>Benjamin Franklin named it the Gulf Stream because it flows out of the Gulf of Mexico. </vt:lpstr>
      <vt:lpstr>Surface currents</vt:lpstr>
      <vt:lpstr>Global Surface currents</vt:lpstr>
      <vt:lpstr>   Great Sneaker Spill  of 1990 (80, 000 sneakers)</vt:lpstr>
      <vt:lpstr>Weather's Sibling Rivalry  El Niño and La Niña </vt:lpstr>
      <vt:lpstr>How does this change the climate? </vt:lpstr>
      <vt:lpstr>El Nino can occur every 2-10 years and the results are never identical.</vt:lpstr>
      <vt:lpstr>What about La Nina?</vt:lpstr>
      <vt:lpstr>La Nina brings more cold, snow and rain than usual in the winter.  Some areas become drier.</vt:lpstr>
      <vt:lpstr>Density currents</vt:lpstr>
      <vt:lpstr>Global Conveyor Belt</vt:lpstr>
      <vt:lpstr>Upwelling</vt:lpstr>
      <vt:lpstr>    Upwellings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Current</dc:title>
  <dc:creator>Donna Garcia</dc:creator>
  <cp:lastModifiedBy>Rose Wallace</cp:lastModifiedBy>
  <cp:revision>142</cp:revision>
  <dcterms:created xsi:type="dcterms:W3CDTF">2010-10-19T15:18:46Z</dcterms:created>
  <dcterms:modified xsi:type="dcterms:W3CDTF">2016-04-21T11:59:23Z</dcterms:modified>
</cp:coreProperties>
</file>