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85" r:id="rId2"/>
    <p:sldId id="290" r:id="rId3"/>
    <p:sldId id="291" r:id="rId4"/>
    <p:sldId id="292" r:id="rId5"/>
    <p:sldId id="293" r:id="rId6"/>
    <p:sldId id="277" r:id="rId7"/>
    <p:sldId id="296" r:id="rId8"/>
    <p:sldId id="287" r:id="rId9"/>
    <p:sldId id="267" r:id="rId10"/>
    <p:sldId id="288" r:id="rId11"/>
    <p:sldId id="264" r:id="rId12"/>
    <p:sldId id="271" r:id="rId13"/>
    <p:sldId id="275" r:id="rId14"/>
    <p:sldId id="257" r:id="rId15"/>
    <p:sldId id="260" r:id="rId16"/>
    <p:sldId id="266" r:id="rId17"/>
    <p:sldId id="276" r:id="rId18"/>
    <p:sldId id="282" r:id="rId19"/>
    <p:sldId id="258" r:id="rId20"/>
    <p:sldId id="261" r:id="rId21"/>
    <p:sldId id="259" r:id="rId22"/>
    <p:sldId id="262" r:id="rId23"/>
    <p:sldId id="263" r:id="rId24"/>
    <p:sldId id="256" r:id="rId25"/>
    <p:sldId id="269" r:id="rId26"/>
    <p:sldId id="270" r:id="rId27"/>
    <p:sldId id="279" r:id="rId28"/>
    <p:sldId id="280"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585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585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5923B1A-9F14-4CDB-83E6-FD205A63CE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5DAA0C5-A22E-4256-9BF8-B5C819DD248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0AD991A-0359-485A-B761-9F802F41DF4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BF59061-FB5E-4F73-AFA3-3F978CCEA05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483661A-B430-4C20-ACC7-F1BE6B8E0CF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461231-1139-48AF-8261-9A948B6FE70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248C2A9-309A-4DAC-9D01-C3BD293FDDC5}"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6AEDB24-9422-4163-9943-551F7D0D08B5}"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A826D0D-4333-451C-ADFA-56C8DBCFE84A}"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6DDCE19-3C1E-42F1-A0A9-0CF78A3E4F2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F8291A3-3579-4A6E-B9A5-EE44FD69C1D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48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265E3A7-F50C-407E-96C8-462E86A4D3D7}"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48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348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348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3482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348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348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482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348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348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hyperlink" Target="http://upload.wikimedia.org/wikipedia/commons/5/57/Anguillarostratakils.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6/65/Herringadultkils.jpg" TargetMode="External"/><Relationship Id="rId5" Type="http://schemas.openxmlformats.org/officeDocument/2006/relationships/image" Target="../media/image15.jpeg"/><Relationship Id="rId4" Type="http://schemas.openxmlformats.org/officeDocument/2006/relationships/hyperlink" Target="http://upload.wikimedia.org/wikipedia/commons/a/a3/Atlantic_cod.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upload.wikimedia.org/wikipedia/en/b/be/Clownfish_sprain_water3.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3/31/Amblyraja_badia.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3/32/Tuna.jpg"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upload.wikimedia.org/wikipedia/commons/b/be/Tuna_maguro_Yukinobu_Shibata.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upload.wikimedia.org/wikipedia/commons/9/9e/Humpback_stellwagen_edit.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upload.wikimedia.org/wikipedia/commons/3/3e/Blue_crab_on_market_in_Piraeus_-_Callinectes_sapidus_Rathbun_20020819-317.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upload.wikimedia.org/wikipedia/en/7/7f/Blue_shark.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upload.wikimedia.org/wikipedia/commons/b/b9/Penaeus_vannamei_01.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wikipedia.org/wiki/Image:Asterias_rubens.jpg" TargetMode="Externa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hyperlink" Target="http://en.wikipedia.org/wiki/Image:Linckia.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upload.wikimedia.org/wikipedia/commons/2/24/CornishBarnacles.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en.wikipedia.org/wiki/Image:Miesmuscheln-2.jpg"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9/99/Reef0484.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4/47/Coral_reefs_papua.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Great_Barrier_Reef" TargetMode="External"/><Relationship Id="rId2" Type="http://schemas.openxmlformats.org/officeDocument/2006/relationships/hyperlink" Target="http://en.wikipedia.org/wiki/Giant_clam" TargetMode="Externa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hyperlink" Target="http://upload.wikimedia.org/wikipedia/commons/1/11/Giant_clam_or_Tridacna_giga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en.wikipedia.org/wiki/Image:Kelp_forest.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upload.wikimedia.org/wikipedia/commons/d/d1/Giant_kelp_(Macrocystis_pyrifera)_01.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video.nationalgeographic.com/video/hydrothermal-vent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ngaTk1WLpyE" TargetMode="External"/><Relationship Id="rId2" Type="http://schemas.openxmlformats.org/officeDocument/2006/relationships/hyperlink" Target="http://www.youtube.com/watch?v=p7txP9MOCq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hyperlink" Target="http://ricksaphire.com/Photos/plankton.jpg" TargetMode="External"/><Relationship Id="rId2" Type="http://schemas.openxmlformats.org/officeDocument/2006/relationships/hyperlink" Target="http://upload.wikimedia.org/wikipedia/en/e/ed/Codiumfragile.jpg" TargetMode="Externa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www.google.com/imgres?imgurl=http://en.academic.ru/pictures/enwiki/77/Meganyctiphanes_norvegica2.jpg&amp;imgrefurl=http://en.academic.ru/dic.nsf/enwiki/134652&amp;usg=__q0C3L0EX5Zr4rZdorCMcq1YMdPE=&amp;h=1000&amp;w=1750&amp;sz=146&amp;hl=en&amp;start=6&amp;sig2=n8q6jxp1_WM0EdyoSnq2Og&amp;zoom=1&amp;um=1&amp;itbs=1&amp;tbnid=J-VUXbiomFVSRM:&amp;tbnh=86&amp;tbnw=150&amp;prev=/images?q=krill&amp;um=1&amp;hl=en&amp;rls=com.microsoft:*&amp;tbs=isch:1&amp;ei=0z_ITIeDJYKKlweC4r34Ag"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c/c3/Portuguese_Man-O-War_(Physalia_physalis).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 Life in the ocean</a:t>
            </a:r>
            <a:endParaRPr lang="en-US" dirty="0"/>
          </a:p>
        </p:txBody>
      </p:sp>
      <p:sp>
        <p:nvSpPr>
          <p:cNvPr id="3" name="Content Placeholder 2"/>
          <p:cNvSpPr>
            <a:spLocks noGrp="1"/>
          </p:cNvSpPr>
          <p:nvPr>
            <p:ph idx="1"/>
          </p:nvPr>
        </p:nvSpPr>
        <p:spPr>
          <a:xfrm>
            <a:off x="152400" y="1295400"/>
            <a:ext cx="8534400" cy="4830763"/>
          </a:xfrm>
        </p:spPr>
        <p:txBody>
          <a:bodyPr/>
          <a:lstStyle/>
          <a:p>
            <a:pPr>
              <a:defRPr/>
            </a:pPr>
            <a:r>
              <a:rPr lang="en-US" sz="4000" dirty="0" smtClean="0"/>
              <a:t>The ocean provides aquatic organisms with</a:t>
            </a:r>
          </a:p>
          <a:p>
            <a:pPr lvl="1">
              <a:defRPr/>
            </a:pPr>
            <a:r>
              <a:rPr lang="en-US" sz="3200" dirty="0" smtClean="0"/>
              <a:t>Buoyancy (</a:t>
            </a:r>
            <a:r>
              <a:rPr lang="en-US" sz="3200" b="1" u="sng" dirty="0" smtClean="0"/>
              <a:t>move easier</a:t>
            </a:r>
            <a:r>
              <a:rPr lang="en-US" sz="3200" dirty="0" smtClean="0"/>
              <a:t>)</a:t>
            </a:r>
          </a:p>
          <a:p>
            <a:pPr lvl="1">
              <a:defRPr/>
            </a:pPr>
            <a:r>
              <a:rPr lang="en-US" sz="3200" b="1" dirty="0" smtClean="0"/>
              <a:t>SLOW</a:t>
            </a:r>
            <a:r>
              <a:rPr lang="en-US" sz="3200" dirty="0" smtClean="0"/>
              <a:t> temperature changes</a:t>
            </a:r>
          </a:p>
          <a:p>
            <a:pPr lvl="1">
              <a:defRPr/>
            </a:pPr>
            <a:r>
              <a:rPr lang="en-US" sz="3200" dirty="0" smtClean="0"/>
              <a:t>Abundant supply of </a:t>
            </a:r>
            <a:r>
              <a:rPr lang="en-US" sz="3200" b="1" u="sng" dirty="0" smtClean="0"/>
              <a:t>water</a:t>
            </a:r>
            <a:r>
              <a:rPr lang="en-US" sz="3200" dirty="0" smtClean="0"/>
              <a:t> </a:t>
            </a:r>
          </a:p>
          <a:p>
            <a:pPr lvl="1">
              <a:buNone/>
              <a:defRPr/>
            </a:pPr>
            <a:r>
              <a:rPr lang="en-US" sz="3200" dirty="0" smtClean="0"/>
              <a:t>and </a:t>
            </a:r>
            <a:r>
              <a:rPr lang="en-US" sz="3200" b="1" dirty="0" smtClean="0"/>
              <a:t>rich</a:t>
            </a:r>
            <a:r>
              <a:rPr lang="en-US" sz="3200" dirty="0" smtClean="0"/>
              <a:t> nutrients </a:t>
            </a:r>
          </a:p>
          <a:p>
            <a:pPr lvl="1">
              <a:buNone/>
              <a:defRPr/>
            </a:pPr>
            <a:r>
              <a:rPr lang="en-US" sz="3200" dirty="0" smtClean="0"/>
              <a:t>(from dissolved wastes).</a:t>
            </a:r>
          </a:p>
          <a:p>
            <a:pPr>
              <a:defRPr/>
            </a:pPr>
            <a:endParaRPr lang="en-US" dirty="0" smtClean="0"/>
          </a:p>
        </p:txBody>
      </p:sp>
      <p:pic>
        <p:nvPicPr>
          <p:cNvPr id="30722" name="Picture 2" descr="http://t0.gstatic.com/images?q=tbn:ANd9GcQkEj-mc_FNxBXWgt8UHUxSn1Cf1HiTqK6VryLLWj9iQAclv_nILlVerkTPCw"/>
          <p:cNvPicPr>
            <a:picLocks noChangeAspect="1" noChangeArrowheads="1"/>
          </p:cNvPicPr>
          <p:nvPr/>
        </p:nvPicPr>
        <p:blipFill>
          <a:blip r:embed="rId2" cstate="print"/>
          <a:srcRect/>
          <a:stretch>
            <a:fillRect/>
          </a:stretch>
        </p:blipFill>
        <p:spPr bwMode="auto">
          <a:xfrm>
            <a:off x="5657850" y="2743200"/>
            <a:ext cx="3486150" cy="379076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249362"/>
          </a:xfrm>
        </p:spPr>
        <p:txBody>
          <a:bodyPr/>
          <a:lstStyle/>
          <a:p>
            <a:pPr>
              <a:defRPr/>
            </a:pPr>
            <a:r>
              <a:rPr lang="en-US" dirty="0" smtClean="0"/>
              <a:t>Nekton: </a:t>
            </a:r>
            <a:br>
              <a:rPr lang="en-US" dirty="0" smtClean="0"/>
            </a:br>
            <a:r>
              <a:rPr lang="en-US" dirty="0" smtClean="0"/>
              <a:t>swim freely between all 3 zones. </a:t>
            </a:r>
            <a:endParaRPr lang="en-US" dirty="0"/>
          </a:p>
        </p:txBody>
      </p:sp>
      <p:sp>
        <p:nvSpPr>
          <p:cNvPr id="10" name="Content Placeholder 9"/>
          <p:cNvSpPr>
            <a:spLocks noGrp="1"/>
          </p:cNvSpPr>
          <p:nvPr>
            <p:ph idx="1"/>
          </p:nvPr>
        </p:nvSpPr>
        <p:spPr/>
        <p:txBody>
          <a:bodyPr/>
          <a:lstStyle/>
          <a:p>
            <a:pPr>
              <a:defRPr/>
            </a:pPr>
            <a:endParaRPr lang="en-US"/>
          </a:p>
        </p:txBody>
      </p:sp>
      <p:pic>
        <p:nvPicPr>
          <p:cNvPr id="12292" name="Picture 5" descr="Image:Anguillarostratakils.jpg">
            <a:hlinkClick r:id="rId2"/>
          </p:cNvPr>
          <p:cNvPicPr>
            <a:picLocks noChangeAspect="1" noChangeArrowheads="1"/>
          </p:cNvPicPr>
          <p:nvPr/>
        </p:nvPicPr>
        <p:blipFill>
          <a:blip r:embed="rId3" cstate="print"/>
          <a:srcRect/>
          <a:stretch>
            <a:fillRect/>
          </a:stretch>
        </p:blipFill>
        <p:spPr bwMode="auto">
          <a:xfrm>
            <a:off x="990600" y="1524000"/>
            <a:ext cx="7620000" cy="1733550"/>
          </a:xfrm>
          <a:prstGeom prst="rect">
            <a:avLst/>
          </a:prstGeom>
          <a:noFill/>
          <a:ln w="9525">
            <a:noFill/>
            <a:miter lim="800000"/>
            <a:headEnd/>
            <a:tailEnd/>
          </a:ln>
        </p:spPr>
      </p:pic>
      <p:sp>
        <p:nvSpPr>
          <p:cNvPr id="12293" name="Rectangle 5"/>
          <p:cNvSpPr>
            <a:spLocks noChangeArrowheads="1"/>
          </p:cNvSpPr>
          <p:nvPr/>
        </p:nvSpPr>
        <p:spPr bwMode="auto">
          <a:xfrm>
            <a:off x="5943600" y="1524000"/>
            <a:ext cx="1371600" cy="461963"/>
          </a:xfrm>
          <a:prstGeom prst="rect">
            <a:avLst/>
          </a:prstGeom>
          <a:noFill/>
          <a:ln w="9525">
            <a:noFill/>
            <a:miter lim="800000"/>
            <a:headEnd/>
            <a:tailEnd/>
          </a:ln>
        </p:spPr>
        <p:txBody>
          <a:bodyPr>
            <a:spAutoFit/>
          </a:bodyPr>
          <a:lstStyle/>
          <a:p>
            <a:r>
              <a:rPr lang="en-US" sz="2400" b="1"/>
              <a:t>True eel</a:t>
            </a:r>
          </a:p>
        </p:txBody>
      </p:sp>
      <p:pic>
        <p:nvPicPr>
          <p:cNvPr id="12294" name="Picture 5" descr="Image:Atlantic cod.jpg">
            <a:hlinkClick r:id="rId4"/>
          </p:cNvPr>
          <p:cNvPicPr>
            <a:picLocks noChangeAspect="1" noChangeArrowheads="1"/>
          </p:cNvPicPr>
          <p:nvPr/>
        </p:nvPicPr>
        <p:blipFill>
          <a:blip r:embed="rId5" cstate="print"/>
          <a:srcRect/>
          <a:stretch>
            <a:fillRect/>
          </a:stretch>
        </p:blipFill>
        <p:spPr bwMode="auto">
          <a:xfrm>
            <a:off x="533400" y="2895600"/>
            <a:ext cx="5715000" cy="2428875"/>
          </a:xfrm>
          <a:prstGeom prst="rect">
            <a:avLst/>
          </a:prstGeom>
          <a:noFill/>
          <a:ln w="9525">
            <a:noFill/>
            <a:miter lim="800000"/>
            <a:headEnd/>
            <a:tailEnd/>
          </a:ln>
        </p:spPr>
      </p:pic>
      <p:sp>
        <p:nvSpPr>
          <p:cNvPr id="12295" name="Rectangle 7"/>
          <p:cNvSpPr>
            <a:spLocks noChangeArrowheads="1"/>
          </p:cNvSpPr>
          <p:nvPr/>
        </p:nvSpPr>
        <p:spPr bwMode="auto">
          <a:xfrm>
            <a:off x="4191000" y="2971800"/>
            <a:ext cx="695325" cy="523875"/>
          </a:xfrm>
          <a:prstGeom prst="rect">
            <a:avLst/>
          </a:prstGeom>
          <a:noFill/>
          <a:ln w="9525">
            <a:noFill/>
            <a:miter lim="800000"/>
            <a:headEnd/>
            <a:tailEnd/>
          </a:ln>
        </p:spPr>
        <p:txBody>
          <a:bodyPr wrap="none">
            <a:spAutoFit/>
          </a:bodyPr>
          <a:lstStyle/>
          <a:p>
            <a:r>
              <a:rPr lang="en-US" sz="2800">
                <a:solidFill>
                  <a:schemeClr val="bg2"/>
                </a:solidFill>
              </a:rPr>
              <a:t>cod</a:t>
            </a:r>
          </a:p>
        </p:txBody>
      </p:sp>
      <p:pic>
        <p:nvPicPr>
          <p:cNvPr id="12296" name="Picture 5" descr="Image:Herringadultkils.jpg">
            <a:hlinkClick r:id="rId6"/>
          </p:cNvPr>
          <p:cNvPicPr>
            <a:picLocks noChangeAspect="1" noChangeArrowheads="1"/>
          </p:cNvPicPr>
          <p:nvPr/>
        </p:nvPicPr>
        <p:blipFill>
          <a:blip r:embed="rId7" cstate="print"/>
          <a:srcRect/>
          <a:stretch>
            <a:fillRect/>
          </a:stretch>
        </p:blipFill>
        <p:spPr bwMode="auto">
          <a:xfrm>
            <a:off x="4267200" y="4862513"/>
            <a:ext cx="4876800" cy="1995487"/>
          </a:xfrm>
          <a:prstGeom prst="rect">
            <a:avLst/>
          </a:prstGeom>
          <a:noFill/>
          <a:ln w="9525">
            <a:noFill/>
            <a:miter lim="800000"/>
            <a:headEnd/>
            <a:tailEnd/>
          </a:ln>
        </p:spPr>
      </p:pic>
      <p:sp>
        <p:nvSpPr>
          <p:cNvPr id="12297" name="Rectangle 10"/>
          <p:cNvSpPr>
            <a:spLocks noChangeArrowheads="1"/>
          </p:cNvSpPr>
          <p:nvPr/>
        </p:nvSpPr>
        <p:spPr bwMode="auto">
          <a:xfrm>
            <a:off x="7239000" y="4419600"/>
            <a:ext cx="1439863" cy="584200"/>
          </a:xfrm>
          <a:prstGeom prst="rect">
            <a:avLst/>
          </a:prstGeom>
          <a:noFill/>
          <a:ln w="9525">
            <a:noFill/>
            <a:miter lim="800000"/>
            <a:headEnd/>
            <a:tailEnd/>
          </a:ln>
        </p:spPr>
        <p:txBody>
          <a:bodyPr wrap="none">
            <a:spAutoFit/>
          </a:bodyPr>
          <a:lstStyle/>
          <a:p>
            <a:r>
              <a:rPr lang="en-US" sz="3200"/>
              <a:t>Herring</a:t>
            </a:r>
          </a:p>
        </p:txBody>
      </p:sp>
      <p:pic>
        <p:nvPicPr>
          <p:cNvPr id="11" name="Picture 2" descr="http://t0.gstatic.com/images?q=tbn:ANd9GcTdheUs1_B83abLY2HP5OqnPVj1lrwds_dOSJZ4utgqXsW0buIexw"/>
          <p:cNvPicPr>
            <a:picLocks noChangeAspect="1" noChangeArrowheads="1"/>
          </p:cNvPicPr>
          <p:nvPr/>
        </p:nvPicPr>
        <p:blipFill>
          <a:blip r:embed="rId8" cstate="print"/>
          <a:srcRect/>
          <a:stretch>
            <a:fillRect/>
          </a:stretch>
        </p:blipFill>
        <p:spPr bwMode="auto">
          <a:xfrm>
            <a:off x="381000" y="4714875"/>
            <a:ext cx="2143125" cy="21431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smtClean="0"/>
              <a:t>Clownfish and sea anemone</a:t>
            </a:r>
          </a:p>
        </p:txBody>
      </p:sp>
      <p:sp>
        <p:nvSpPr>
          <p:cNvPr id="11267" name="Rectangle 3"/>
          <p:cNvSpPr>
            <a:spLocks noGrp="1" noChangeArrowheads="1"/>
          </p:cNvSpPr>
          <p:nvPr>
            <p:ph type="body" idx="1"/>
          </p:nvPr>
        </p:nvSpPr>
        <p:spPr/>
        <p:txBody>
          <a:bodyPr/>
          <a:lstStyle/>
          <a:p>
            <a:pPr eaLnBrk="1" hangingPunct="1">
              <a:defRPr/>
            </a:pPr>
            <a:endParaRPr lang="en-US" smtClean="0"/>
          </a:p>
        </p:txBody>
      </p:sp>
      <p:pic>
        <p:nvPicPr>
          <p:cNvPr id="13316" name="Picture 5" descr="Image:Clownfish sprain water3.jpg">
            <a:hlinkClick r:id="rId2"/>
          </p:cNvPr>
          <p:cNvPicPr>
            <a:picLocks noChangeAspect="1" noChangeArrowheads="1"/>
          </p:cNvPicPr>
          <p:nvPr/>
        </p:nvPicPr>
        <p:blipFill>
          <a:blip r:embed="rId3" cstate="print"/>
          <a:srcRect/>
          <a:stretch>
            <a:fillRect/>
          </a:stretch>
        </p:blipFill>
        <p:spPr bwMode="auto">
          <a:xfrm>
            <a:off x="609600" y="1143000"/>
            <a:ext cx="7620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smtClean="0"/>
              <a:t>Neritic Zone: Skate (nekton)</a:t>
            </a:r>
          </a:p>
        </p:txBody>
      </p:sp>
      <p:sp>
        <p:nvSpPr>
          <p:cNvPr id="19459" name="Rectangle 3"/>
          <p:cNvSpPr>
            <a:spLocks noGrp="1" noChangeArrowheads="1"/>
          </p:cNvSpPr>
          <p:nvPr>
            <p:ph type="body" idx="1"/>
          </p:nvPr>
        </p:nvSpPr>
        <p:spPr/>
        <p:txBody>
          <a:bodyPr/>
          <a:lstStyle/>
          <a:p>
            <a:pPr eaLnBrk="1" hangingPunct="1">
              <a:defRPr/>
            </a:pPr>
            <a:endParaRPr lang="en-US" smtClean="0"/>
          </a:p>
        </p:txBody>
      </p:sp>
      <p:pic>
        <p:nvPicPr>
          <p:cNvPr id="14340" name="Picture 5" descr="Image:Amblyraja badia.jpg">
            <a:hlinkClick r:id="rId2"/>
          </p:cNvPr>
          <p:cNvPicPr>
            <a:picLocks noChangeAspect="1" noChangeArrowheads="1"/>
          </p:cNvPicPr>
          <p:nvPr/>
        </p:nvPicPr>
        <p:blipFill>
          <a:blip r:embed="rId3" cstate="print"/>
          <a:srcRect/>
          <a:stretch>
            <a:fillRect/>
          </a:stretch>
        </p:blipFill>
        <p:spPr bwMode="auto">
          <a:xfrm>
            <a:off x="381000" y="1200150"/>
            <a:ext cx="7620000" cy="56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5562600" y="274638"/>
            <a:ext cx="3124200" cy="1143000"/>
          </a:xfrm>
        </p:spPr>
        <p:txBody>
          <a:bodyPr/>
          <a:lstStyle/>
          <a:p>
            <a:pPr eaLnBrk="1" hangingPunct="1">
              <a:defRPr/>
            </a:pPr>
            <a:r>
              <a:rPr lang="en-US" dirty="0" smtClean="0"/>
              <a:t/>
            </a:r>
            <a:br>
              <a:rPr lang="en-US" dirty="0" smtClean="0"/>
            </a:br>
            <a:r>
              <a:rPr lang="en-US" dirty="0" err="1" smtClean="0"/>
              <a:t>Yellowfin</a:t>
            </a:r>
            <a:r>
              <a:rPr lang="en-US" dirty="0" smtClean="0"/>
              <a:t> tuna</a:t>
            </a:r>
            <a:br>
              <a:rPr lang="en-US" dirty="0" smtClean="0"/>
            </a:br>
            <a:endParaRPr lang="en-US" dirty="0" smtClean="0"/>
          </a:p>
        </p:txBody>
      </p:sp>
      <p:sp>
        <p:nvSpPr>
          <p:cNvPr id="25603" name="Rectangle 3"/>
          <p:cNvSpPr>
            <a:spLocks noGrp="1" noChangeArrowheads="1"/>
          </p:cNvSpPr>
          <p:nvPr>
            <p:ph type="body" idx="1"/>
          </p:nvPr>
        </p:nvSpPr>
        <p:spPr/>
        <p:txBody>
          <a:bodyPr/>
          <a:lstStyle/>
          <a:p>
            <a:pPr eaLnBrk="1" hangingPunct="1">
              <a:defRPr/>
            </a:pPr>
            <a:endParaRPr lang="en-US" smtClean="0"/>
          </a:p>
        </p:txBody>
      </p:sp>
      <p:pic>
        <p:nvPicPr>
          <p:cNvPr id="15364" name="Picture 5" descr="Image:Tuna.jpg">
            <a:hlinkClick r:id="rId2"/>
          </p:cNvPr>
          <p:cNvPicPr>
            <a:picLocks noChangeAspect="1" noChangeArrowheads="1"/>
          </p:cNvPicPr>
          <p:nvPr/>
        </p:nvPicPr>
        <p:blipFill>
          <a:blip r:embed="rId3" cstate="print"/>
          <a:srcRect/>
          <a:stretch>
            <a:fillRect/>
          </a:stretch>
        </p:blipFill>
        <p:spPr bwMode="auto">
          <a:xfrm>
            <a:off x="457200" y="0"/>
            <a:ext cx="5280025" cy="3643313"/>
          </a:xfrm>
          <a:prstGeom prst="rect">
            <a:avLst/>
          </a:prstGeom>
          <a:noFill/>
          <a:ln w="9525">
            <a:noFill/>
            <a:miter lim="800000"/>
            <a:headEnd/>
            <a:tailEnd/>
          </a:ln>
        </p:spPr>
      </p:pic>
      <p:pic>
        <p:nvPicPr>
          <p:cNvPr id="15365" name="Picture 7" descr="Image:Tuna maguro Yukinobu Shibata.JPG">
            <a:hlinkClick r:id="rId4"/>
          </p:cNvPr>
          <p:cNvPicPr>
            <a:picLocks noChangeAspect="1" noChangeArrowheads="1"/>
          </p:cNvPicPr>
          <p:nvPr/>
        </p:nvPicPr>
        <p:blipFill>
          <a:blip r:embed="rId5" cstate="print"/>
          <a:srcRect/>
          <a:stretch>
            <a:fillRect/>
          </a:stretch>
        </p:blipFill>
        <p:spPr bwMode="auto">
          <a:xfrm>
            <a:off x="4267200" y="3429000"/>
            <a:ext cx="4873625"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z="4000" smtClean="0"/>
              <a:t>Open Ocean Zone</a:t>
            </a:r>
            <a:br>
              <a:rPr lang="en-US" sz="4000" smtClean="0"/>
            </a:br>
            <a:r>
              <a:rPr lang="en-US" sz="4000" smtClean="0"/>
              <a:t>Nekton</a:t>
            </a:r>
          </a:p>
        </p:txBody>
      </p:sp>
      <p:sp>
        <p:nvSpPr>
          <p:cNvPr id="3075" name="Rectangle 3"/>
          <p:cNvSpPr>
            <a:spLocks noGrp="1" noChangeArrowheads="1"/>
          </p:cNvSpPr>
          <p:nvPr>
            <p:ph type="body" idx="1"/>
          </p:nvPr>
        </p:nvSpPr>
        <p:spPr/>
        <p:txBody>
          <a:bodyPr/>
          <a:lstStyle/>
          <a:p>
            <a:pPr eaLnBrk="1" hangingPunct="1">
              <a:defRPr/>
            </a:pPr>
            <a:r>
              <a:rPr lang="en-US" smtClean="0"/>
              <a:t>Humpback whale</a:t>
            </a:r>
          </a:p>
        </p:txBody>
      </p:sp>
      <p:pic>
        <p:nvPicPr>
          <p:cNvPr id="16388" name="Picture 5" descr="Image:Humpback stellwagen edit.jpg">
            <a:hlinkClick r:id="rId2"/>
          </p:cNvPr>
          <p:cNvPicPr>
            <a:picLocks noChangeAspect="1" noChangeArrowheads="1"/>
          </p:cNvPicPr>
          <p:nvPr/>
        </p:nvPicPr>
        <p:blipFill>
          <a:blip r:embed="rId3" cstate="print"/>
          <a:srcRect/>
          <a:stretch>
            <a:fillRect/>
          </a:stretch>
        </p:blipFill>
        <p:spPr bwMode="auto">
          <a:xfrm>
            <a:off x="838200" y="2362200"/>
            <a:ext cx="7620000"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defRPr/>
            </a:pPr>
            <a:r>
              <a:rPr lang="en-US" smtClean="0"/>
              <a:t>Blue Crab</a:t>
            </a:r>
          </a:p>
        </p:txBody>
      </p:sp>
      <p:sp>
        <p:nvSpPr>
          <p:cNvPr id="7171" name="Rectangle 3"/>
          <p:cNvSpPr>
            <a:spLocks noGrp="1" noChangeArrowheads="1"/>
          </p:cNvSpPr>
          <p:nvPr>
            <p:ph type="body" idx="1"/>
          </p:nvPr>
        </p:nvSpPr>
        <p:spPr/>
        <p:txBody>
          <a:bodyPr/>
          <a:lstStyle/>
          <a:p>
            <a:pPr eaLnBrk="1" hangingPunct="1">
              <a:defRPr/>
            </a:pPr>
            <a:endParaRPr lang="en-US" smtClean="0"/>
          </a:p>
        </p:txBody>
      </p:sp>
      <p:pic>
        <p:nvPicPr>
          <p:cNvPr id="17412" name="Picture 5" descr="Image:Blue crab on market in Piraeus - Callinectes sapidus Rathbun 20020819-317.jpg">
            <a:hlinkClick r:id="rId2"/>
          </p:cNvPr>
          <p:cNvPicPr>
            <a:picLocks noChangeAspect="1" noChangeArrowheads="1"/>
          </p:cNvPicPr>
          <p:nvPr/>
        </p:nvPicPr>
        <p:blipFill>
          <a:blip r:embed="rId3" cstate="print"/>
          <a:srcRect/>
          <a:stretch>
            <a:fillRect/>
          </a:stretch>
        </p:blipFill>
        <p:spPr bwMode="auto">
          <a:xfrm>
            <a:off x="685800" y="1447800"/>
            <a:ext cx="76104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z="4000" smtClean="0"/>
              <a:t>Bathyal Subzone</a:t>
            </a:r>
            <a:br>
              <a:rPr lang="en-US" sz="4000" smtClean="0"/>
            </a:br>
            <a:r>
              <a:rPr lang="en-US" sz="4000" smtClean="0"/>
              <a:t>Nekton </a:t>
            </a:r>
          </a:p>
        </p:txBody>
      </p:sp>
      <p:sp>
        <p:nvSpPr>
          <p:cNvPr id="13315" name="Rectangle 3"/>
          <p:cNvSpPr>
            <a:spLocks noGrp="1" noChangeArrowheads="1"/>
          </p:cNvSpPr>
          <p:nvPr>
            <p:ph type="body" idx="1"/>
          </p:nvPr>
        </p:nvSpPr>
        <p:spPr/>
        <p:txBody>
          <a:bodyPr/>
          <a:lstStyle/>
          <a:p>
            <a:pPr eaLnBrk="1" hangingPunct="1">
              <a:defRPr/>
            </a:pPr>
            <a:r>
              <a:rPr lang="en-US" smtClean="0"/>
              <a:t>Blue Shark</a:t>
            </a:r>
          </a:p>
        </p:txBody>
      </p:sp>
      <p:pic>
        <p:nvPicPr>
          <p:cNvPr id="18436" name="Picture 5" descr="Image:Blue shark.jpg">
            <a:hlinkClick r:id="rId2"/>
          </p:cNvPr>
          <p:cNvPicPr>
            <a:picLocks noChangeAspect="1" noChangeArrowheads="1"/>
          </p:cNvPicPr>
          <p:nvPr/>
        </p:nvPicPr>
        <p:blipFill>
          <a:blip r:embed="rId3" cstate="print"/>
          <a:srcRect/>
          <a:stretch>
            <a:fillRect/>
          </a:stretch>
        </p:blipFill>
        <p:spPr bwMode="auto">
          <a:xfrm>
            <a:off x="1752600" y="2286000"/>
            <a:ext cx="61722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dirty="0" smtClean="0"/>
              <a:t>Shrimp</a:t>
            </a:r>
          </a:p>
        </p:txBody>
      </p:sp>
      <p:sp>
        <p:nvSpPr>
          <p:cNvPr id="26627" name="Rectangle 3"/>
          <p:cNvSpPr>
            <a:spLocks noGrp="1" noChangeArrowheads="1"/>
          </p:cNvSpPr>
          <p:nvPr>
            <p:ph type="body" idx="1"/>
          </p:nvPr>
        </p:nvSpPr>
        <p:spPr/>
        <p:txBody>
          <a:bodyPr/>
          <a:lstStyle/>
          <a:p>
            <a:pPr eaLnBrk="1" hangingPunct="1">
              <a:defRPr/>
            </a:pPr>
            <a:endParaRPr lang="en-US" smtClean="0"/>
          </a:p>
        </p:txBody>
      </p:sp>
      <p:pic>
        <p:nvPicPr>
          <p:cNvPr id="19460" name="Picture 5" descr="Image:Penaeus vannamei 01.jpg">
            <a:hlinkClick r:id="rId2"/>
          </p:cNvPr>
          <p:cNvPicPr>
            <a:picLocks noChangeAspect="1" noChangeArrowheads="1"/>
          </p:cNvPicPr>
          <p:nvPr/>
        </p:nvPicPr>
        <p:blipFill>
          <a:blip r:embed="rId3" cstate="print"/>
          <a:srcRect/>
          <a:stretch>
            <a:fillRect/>
          </a:stretch>
        </p:blipFill>
        <p:spPr bwMode="auto">
          <a:xfrm>
            <a:off x="609600" y="1524000"/>
            <a:ext cx="762000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533400" y="152401"/>
            <a:ext cx="7924800" cy="990600"/>
          </a:xfrm>
        </p:spPr>
        <p:txBody>
          <a:bodyPr/>
          <a:lstStyle/>
          <a:p>
            <a:pPr eaLnBrk="1" hangingPunct="1">
              <a:defRPr/>
            </a:pPr>
            <a:r>
              <a:rPr lang="en-US" dirty="0" smtClean="0"/>
              <a:t>Benthos</a:t>
            </a:r>
          </a:p>
        </p:txBody>
      </p:sp>
      <p:sp>
        <p:nvSpPr>
          <p:cNvPr id="48133" name="Rectangle 5"/>
          <p:cNvSpPr>
            <a:spLocks noGrp="1" noChangeArrowheads="1"/>
          </p:cNvSpPr>
          <p:nvPr>
            <p:ph type="subTitle" idx="1"/>
          </p:nvPr>
        </p:nvSpPr>
        <p:spPr>
          <a:xfrm>
            <a:off x="152400" y="990600"/>
            <a:ext cx="8991600" cy="1828800"/>
          </a:xfrm>
        </p:spPr>
        <p:txBody>
          <a:bodyPr/>
          <a:lstStyle/>
          <a:p>
            <a:pPr eaLnBrk="1" hangingPunct="1">
              <a:defRPr/>
            </a:pPr>
            <a:r>
              <a:rPr lang="en-US" sz="3600" b="1" dirty="0" smtClean="0"/>
              <a:t>B</a:t>
            </a:r>
            <a:r>
              <a:rPr lang="en-US" dirty="0" smtClean="0"/>
              <a:t>ottom of the ocean floor; Meaning any where from the continental shelf to the abyssal plain …</a:t>
            </a:r>
          </a:p>
        </p:txBody>
      </p:sp>
      <p:pic>
        <p:nvPicPr>
          <p:cNvPr id="16386" name="Picture 2" descr="http://www.anselm.edu/homepage/jpitocch/genbi101/34_06aOceanLife-L%20copy.jpg"/>
          <p:cNvPicPr>
            <a:picLocks noChangeAspect="1" noChangeArrowheads="1"/>
          </p:cNvPicPr>
          <p:nvPr/>
        </p:nvPicPr>
        <p:blipFill>
          <a:blip r:embed="rId2" cstate="print"/>
          <a:srcRect/>
          <a:stretch>
            <a:fillRect/>
          </a:stretch>
        </p:blipFill>
        <p:spPr bwMode="auto">
          <a:xfrm>
            <a:off x="533400" y="2133600"/>
            <a:ext cx="8167210" cy="4724400"/>
          </a:xfrm>
          <a:prstGeom prst="rect">
            <a:avLst/>
          </a:prstGeom>
          <a:noFill/>
        </p:spPr>
      </p:pic>
      <p:sp>
        <p:nvSpPr>
          <p:cNvPr id="5" name="SMARTInkShape-92"/>
          <p:cNvSpPr/>
          <p:nvPr/>
        </p:nvSpPr>
        <p:spPr bwMode="auto">
          <a:xfrm>
            <a:off x="-590550" y="6848475"/>
            <a:ext cx="19051" cy="1"/>
          </a:xfrm>
          <a:custGeom>
            <a:avLst/>
            <a:gdLst/>
            <a:ahLst/>
            <a:cxnLst/>
            <a:rect l="0" t="0" r="0" b="0"/>
            <a:pathLst>
              <a:path w="19051" h="1">
                <a:moveTo>
                  <a:pt x="19050" y="0"/>
                </a:moveTo>
                <a:lnTo>
                  <a:pt x="0" y="0"/>
                </a:lnTo>
              </a:path>
            </a:pathLst>
          </a:custGeom>
          <a:solidFill>
            <a:schemeClr val="accent1"/>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6" name="SMARTInkShape-93"/>
          <p:cNvSpPr/>
          <p:nvPr/>
        </p:nvSpPr>
        <p:spPr bwMode="auto">
          <a:xfrm>
            <a:off x="433393" y="1733553"/>
            <a:ext cx="357183" cy="28573"/>
          </a:xfrm>
          <a:custGeom>
            <a:avLst/>
            <a:gdLst/>
            <a:ahLst/>
            <a:cxnLst/>
            <a:rect l="0" t="0" r="0" b="0"/>
            <a:pathLst>
              <a:path w="357183" h="28573">
                <a:moveTo>
                  <a:pt x="23807" y="9522"/>
                </a:moveTo>
                <a:lnTo>
                  <a:pt x="28863" y="4465"/>
                </a:lnTo>
                <a:lnTo>
                  <a:pt x="36990" y="1983"/>
                </a:lnTo>
                <a:lnTo>
                  <a:pt x="79908" y="113"/>
                </a:lnTo>
                <a:lnTo>
                  <a:pt x="123727" y="12"/>
                </a:lnTo>
                <a:lnTo>
                  <a:pt x="170779" y="0"/>
                </a:lnTo>
                <a:lnTo>
                  <a:pt x="213430" y="1055"/>
                </a:lnTo>
                <a:lnTo>
                  <a:pt x="213723" y="2819"/>
                </a:lnTo>
                <a:lnTo>
                  <a:pt x="210742" y="5053"/>
                </a:lnTo>
                <a:lnTo>
                  <a:pt x="166944" y="8933"/>
                </a:lnTo>
                <a:lnTo>
                  <a:pt x="128633" y="14462"/>
                </a:lnTo>
                <a:lnTo>
                  <a:pt x="82887" y="18141"/>
                </a:lnTo>
                <a:lnTo>
                  <a:pt x="35908" y="21690"/>
                </a:lnTo>
                <a:lnTo>
                  <a:pt x="797" y="27212"/>
                </a:lnTo>
                <a:lnTo>
                  <a:pt x="0" y="27665"/>
                </a:lnTo>
                <a:lnTo>
                  <a:pt x="19105" y="27245"/>
                </a:lnTo>
                <a:lnTo>
                  <a:pt x="63486" y="20980"/>
                </a:lnTo>
                <a:lnTo>
                  <a:pt x="102906" y="19428"/>
                </a:lnTo>
                <a:lnTo>
                  <a:pt x="146284" y="19122"/>
                </a:lnTo>
                <a:lnTo>
                  <a:pt x="193028" y="19056"/>
                </a:lnTo>
                <a:lnTo>
                  <a:pt x="232877" y="19048"/>
                </a:lnTo>
                <a:lnTo>
                  <a:pt x="270139" y="19047"/>
                </a:lnTo>
                <a:lnTo>
                  <a:pt x="312106" y="20105"/>
                </a:lnTo>
                <a:lnTo>
                  <a:pt x="357182" y="28572"/>
                </a:lnTo>
              </a:path>
            </a:pathLst>
          </a:custGeom>
          <a:solidFill>
            <a:schemeClr val="accent1"/>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grpSp>
        <p:nvGrpSpPr>
          <p:cNvPr id="9" name="SMARTInkShape-Group34"/>
          <p:cNvGrpSpPr/>
          <p:nvPr/>
        </p:nvGrpSpPr>
        <p:grpSpPr>
          <a:xfrm>
            <a:off x="-638175" y="6734175"/>
            <a:ext cx="171451" cy="66676"/>
            <a:chOff x="-638175" y="6734175"/>
            <a:chExt cx="171451" cy="66676"/>
          </a:xfrm>
        </p:grpSpPr>
        <p:sp>
          <p:nvSpPr>
            <p:cNvPr id="7" name="SMARTInkShape-94"/>
            <p:cNvSpPr/>
            <p:nvPr/>
          </p:nvSpPr>
          <p:spPr bwMode="auto">
            <a:xfrm>
              <a:off x="-495300" y="6791325"/>
              <a:ext cx="28576" cy="9526"/>
            </a:xfrm>
            <a:custGeom>
              <a:avLst/>
              <a:gdLst/>
              <a:ahLst/>
              <a:cxnLst/>
              <a:rect l="0" t="0" r="0" b="0"/>
              <a:pathLst>
                <a:path w="28576" h="9526">
                  <a:moveTo>
                    <a:pt x="28575" y="0"/>
                  </a:moveTo>
                  <a:lnTo>
                    <a:pt x="20374" y="0"/>
                  </a:lnTo>
                  <a:lnTo>
                    <a:pt x="19933" y="1058"/>
                  </a:lnTo>
                  <a:lnTo>
                    <a:pt x="19167" y="8201"/>
                  </a:lnTo>
                  <a:lnTo>
                    <a:pt x="16280" y="8936"/>
                  </a:lnTo>
                  <a:lnTo>
                    <a:pt x="0" y="9525"/>
                  </a:lnTo>
                </a:path>
              </a:pathLst>
            </a:custGeom>
            <a:solidFill>
              <a:schemeClr val="accent1"/>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
          <p:nvSpPr>
            <p:cNvPr id="8" name="SMARTInkShape-95"/>
            <p:cNvSpPr/>
            <p:nvPr/>
          </p:nvSpPr>
          <p:spPr bwMode="auto">
            <a:xfrm>
              <a:off x="-638175" y="6734175"/>
              <a:ext cx="66676" cy="66676"/>
            </a:xfrm>
            <a:custGeom>
              <a:avLst/>
              <a:gdLst/>
              <a:ahLst/>
              <a:cxnLst/>
              <a:rect l="0" t="0" r="0" b="0"/>
              <a:pathLst>
                <a:path w="66676" h="66676">
                  <a:moveTo>
                    <a:pt x="66675" y="19050"/>
                  </a:moveTo>
                  <a:lnTo>
                    <a:pt x="61619" y="24106"/>
                  </a:lnTo>
                  <a:lnTo>
                    <a:pt x="59137" y="29410"/>
                  </a:lnTo>
                  <a:lnTo>
                    <a:pt x="58474" y="32307"/>
                  </a:lnTo>
                  <a:lnTo>
                    <a:pt x="56975" y="33180"/>
                  </a:lnTo>
                  <a:lnTo>
                    <a:pt x="54917" y="32703"/>
                  </a:lnTo>
                  <a:lnTo>
                    <a:pt x="52486" y="31326"/>
                  </a:lnTo>
                  <a:lnTo>
                    <a:pt x="44141" y="32619"/>
                  </a:lnTo>
                  <a:lnTo>
                    <a:pt x="26594" y="37017"/>
                  </a:lnTo>
                  <a:lnTo>
                    <a:pt x="16229" y="37779"/>
                  </a:lnTo>
                  <a:lnTo>
                    <a:pt x="9683" y="40779"/>
                  </a:lnTo>
                  <a:lnTo>
                    <a:pt x="567" y="47224"/>
                  </a:lnTo>
                  <a:lnTo>
                    <a:pt x="50" y="55790"/>
                  </a:lnTo>
                  <a:lnTo>
                    <a:pt x="5" y="48829"/>
                  </a:lnTo>
                  <a:lnTo>
                    <a:pt x="0" y="66549"/>
                  </a:lnTo>
                  <a:lnTo>
                    <a:pt x="9515" y="66675"/>
                  </a:lnTo>
                  <a:lnTo>
                    <a:pt x="17726" y="58473"/>
                  </a:lnTo>
                  <a:lnTo>
                    <a:pt x="19847" y="44319"/>
                  </a:lnTo>
                  <a:lnTo>
                    <a:pt x="21698" y="42246"/>
                  </a:lnTo>
                  <a:lnTo>
                    <a:pt x="57150" y="0"/>
                  </a:lnTo>
                </a:path>
              </a:pathLst>
            </a:custGeom>
            <a:solidFill>
              <a:schemeClr val="accent1"/>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grpSp>
      <p:sp>
        <p:nvSpPr>
          <p:cNvPr id="10" name="SMARTInkShape-96"/>
          <p:cNvSpPr/>
          <p:nvPr/>
        </p:nvSpPr>
        <p:spPr bwMode="auto">
          <a:xfrm>
            <a:off x="1143000" y="2876550"/>
            <a:ext cx="3619501" cy="3095626"/>
          </a:xfrm>
          <a:custGeom>
            <a:avLst/>
            <a:gdLst/>
            <a:ahLst/>
            <a:cxnLst/>
            <a:rect l="0" t="0" r="0" b="0"/>
            <a:pathLst>
              <a:path w="3619501" h="3095626">
                <a:moveTo>
                  <a:pt x="0" y="0"/>
                </a:moveTo>
                <a:lnTo>
                  <a:pt x="46161" y="10360"/>
                </a:lnTo>
                <a:lnTo>
                  <a:pt x="81410" y="22119"/>
                </a:lnTo>
                <a:lnTo>
                  <a:pt x="125368" y="39009"/>
                </a:lnTo>
                <a:lnTo>
                  <a:pt x="169085" y="57419"/>
                </a:lnTo>
                <a:lnTo>
                  <a:pt x="211669" y="82603"/>
                </a:lnTo>
                <a:lnTo>
                  <a:pt x="254614" y="107960"/>
                </a:lnTo>
                <a:lnTo>
                  <a:pt x="283933" y="128061"/>
                </a:lnTo>
                <a:lnTo>
                  <a:pt x="326586" y="173742"/>
                </a:lnTo>
                <a:lnTo>
                  <a:pt x="371632" y="220252"/>
                </a:lnTo>
                <a:lnTo>
                  <a:pt x="406002" y="266855"/>
                </a:lnTo>
                <a:lnTo>
                  <a:pt x="440919" y="303984"/>
                </a:lnTo>
                <a:lnTo>
                  <a:pt x="488004" y="345650"/>
                </a:lnTo>
                <a:lnTo>
                  <a:pt x="505815" y="361055"/>
                </a:lnTo>
                <a:lnTo>
                  <a:pt x="547523" y="388277"/>
                </a:lnTo>
                <a:lnTo>
                  <a:pt x="589537" y="406387"/>
                </a:lnTo>
                <a:lnTo>
                  <a:pt x="626115" y="423212"/>
                </a:lnTo>
                <a:lnTo>
                  <a:pt x="673579" y="442215"/>
                </a:lnTo>
                <a:lnTo>
                  <a:pt x="718898" y="456709"/>
                </a:lnTo>
                <a:lnTo>
                  <a:pt x="761106" y="468814"/>
                </a:lnTo>
                <a:lnTo>
                  <a:pt x="807125" y="474046"/>
                </a:lnTo>
                <a:lnTo>
                  <a:pt x="854275" y="485710"/>
                </a:lnTo>
                <a:lnTo>
                  <a:pt x="896702" y="492458"/>
                </a:lnTo>
                <a:lnTo>
                  <a:pt x="941141" y="499514"/>
                </a:lnTo>
                <a:lnTo>
                  <a:pt x="982765" y="503251"/>
                </a:lnTo>
                <a:lnTo>
                  <a:pt x="1021664" y="504514"/>
                </a:lnTo>
                <a:lnTo>
                  <a:pt x="1056836" y="504732"/>
                </a:lnTo>
                <a:lnTo>
                  <a:pt x="1100301" y="504797"/>
                </a:lnTo>
                <a:lnTo>
                  <a:pt x="1145635" y="505875"/>
                </a:lnTo>
                <a:lnTo>
                  <a:pt x="1186349" y="512426"/>
                </a:lnTo>
                <a:lnTo>
                  <a:pt x="1226282" y="520012"/>
                </a:lnTo>
                <a:lnTo>
                  <a:pt x="1270099" y="523788"/>
                </a:lnTo>
                <a:lnTo>
                  <a:pt x="1311421" y="530081"/>
                </a:lnTo>
                <a:lnTo>
                  <a:pt x="1353534" y="534533"/>
                </a:lnTo>
                <a:lnTo>
                  <a:pt x="1393980" y="548283"/>
                </a:lnTo>
                <a:lnTo>
                  <a:pt x="1416471" y="552715"/>
                </a:lnTo>
                <a:lnTo>
                  <a:pt x="1451136" y="569984"/>
                </a:lnTo>
                <a:lnTo>
                  <a:pt x="1470660" y="580575"/>
                </a:lnTo>
                <a:lnTo>
                  <a:pt x="1516795" y="602857"/>
                </a:lnTo>
                <a:lnTo>
                  <a:pt x="1547976" y="626024"/>
                </a:lnTo>
                <a:lnTo>
                  <a:pt x="1587375" y="671824"/>
                </a:lnTo>
                <a:lnTo>
                  <a:pt x="1612331" y="719289"/>
                </a:lnTo>
                <a:lnTo>
                  <a:pt x="1631522" y="762647"/>
                </a:lnTo>
                <a:lnTo>
                  <a:pt x="1649661" y="805284"/>
                </a:lnTo>
                <a:lnTo>
                  <a:pt x="1663435" y="852355"/>
                </a:lnTo>
                <a:lnTo>
                  <a:pt x="1679540" y="896168"/>
                </a:lnTo>
                <a:lnTo>
                  <a:pt x="1692268" y="934670"/>
                </a:lnTo>
                <a:lnTo>
                  <a:pt x="1704973" y="981943"/>
                </a:lnTo>
                <a:lnTo>
                  <a:pt x="1717674" y="1026990"/>
                </a:lnTo>
                <a:lnTo>
                  <a:pt x="1733550" y="1070455"/>
                </a:lnTo>
                <a:lnTo>
                  <a:pt x="1755421" y="1115581"/>
                </a:lnTo>
                <a:lnTo>
                  <a:pt x="1773501" y="1152753"/>
                </a:lnTo>
                <a:lnTo>
                  <a:pt x="1794867" y="1198274"/>
                </a:lnTo>
                <a:lnTo>
                  <a:pt x="1819471" y="1245209"/>
                </a:lnTo>
                <a:lnTo>
                  <a:pt x="1852109" y="1288515"/>
                </a:lnTo>
                <a:lnTo>
                  <a:pt x="1890979" y="1333847"/>
                </a:lnTo>
                <a:lnTo>
                  <a:pt x="1923875" y="1378348"/>
                </a:lnTo>
                <a:lnTo>
                  <a:pt x="1935614" y="1393649"/>
                </a:lnTo>
                <a:lnTo>
                  <a:pt x="1965345" y="1438669"/>
                </a:lnTo>
                <a:lnTo>
                  <a:pt x="1985672" y="1469907"/>
                </a:lnTo>
                <a:lnTo>
                  <a:pt x="2002701" y="1502731"/>
                </a:lnTo>
                <a:lnTo>
                  <a:pt x="2035742" y="1545676"/>
                </a:lnTo>
                <a:lnTo>
                  <a:pt x="2054940" y="1592079"/>
                </a:lnTo>
                <a:lnTo>
                  <a:pt x="2077218" y="1633559"/>
                </a:lnTo>
                <a:lnTo>
                  <a:pt x="2092905" y="1658767"/>
                </a:lnTo>
                <a:lnTo>
                  <a:pt x="2118637" y="1705161"/>
                </a:lnTo>
                <a:lnTo>
                  <a:pt x="2140482" y="1745934"/>
                </a:lnTo>
                <a:lnTo>
                  <a:pt x="2154689" y="1776378"/>
                </a:lnTo>
                <a:lnTo>
                  <a:pt x="2165198" y="1793859"/>
                </a:lnTo>
                <a:lnTo>
                  <a:pt x="2183390" y="1833931"/>
                </a:lnTo>
                <a:lnTo>
                  <a:pt x="2206714" y="1878159"/>
                </a:lnTo>
                <a:lnTo>
                  <a:pt x="2226672" y="1922197"/>
                </a:lnTo>
                <a:lnTo>
                  <a:pt x="2240552" y="1949253"/>
                </a:lnTo>
                <a:lnTo>
                  <a:pt x="2270411" y="1992593"/>
                </a:lnTo>
                <a:lnTo>
                  <a:pt x="2295581" y="2036524"/>
                </a:lnTo>
                <a:lnTo>
                  <a:pt x="2325992" y="2076089"/>
                </a:lnTo>
                <a:lnTo>
                  <a:pt x="2365014" y="2120310"/>
                </a:lnTo>
                <a:lnTo>
                  <a:pt x="2394310" y="2160334"/>
                </a:lnTo>
                <a:lnTo>
                  <a:pt x="2433808" y="2204501"/>
                </a:lnTo>
                <a:lnTo>
                  <a:pt x="2477149" y="2248456"/>
                </a:lnTo>
                <a:lnTo>
                  <a:pt x="2516606" y="2294540"/>
                </a:lnTo>
                <a:lnTo>
                  <a:pt x="2556830" y="2336434"/>
                </a:lnTo>
                <a:lnTo>
                  <a:pt x="2603666" y="2375925"/>
                </a:lnTo>
                <a:lnTo>
                  <a:pt x="2651222" y="2422697"/>
                </a:lnTo>
                <a:lnTo>
                  <a:pt x="2697783" y="2469189"/>
                </a:lnTo>
                <a:lnTo>
                  <a:pt x="2740485" y="2506829"/>
                </a:lnTo>
                <a:lnTo>
                  <a:pt x="2785193" y="2542463"/>
                </a:lnTo>
                <a:lnTo>
                  <a:pt x="2826641" y="2582644"/>
                </a:lnTo>
                <a:lnTo>
                  <a:pt x="2868710" y="2615897"/>
                </a:lnTo>
                <a:lnTo>
                  <a:pt x="2887882" y="2627354"/>
                </a:lnTo>
                <a:lnTo>
                  <a:pt x="2923534" y="2656546"/>
                </a:lnTo>
                <a:lnTo>
                  <a:pt x="2963966" y="2684716"/>
                </a:lnTo>
                <a:lnTo>
                  <a:pt x="3010331" y="2720381"/>
                </a:lnTo>
                <a:lnTo>
                  <a:pt x="3048715" y="2744905"/>
                </a:lnTo>
                <a:lnTo>
                  <a:pt x="3081126" y="2763008"/>
                </a:lnTo>
                <a:lnTo>
                  <a:pt x="3123784" y="2788227"/>
                </a:lnTo>
                <a:lnTo>
                  <a:pt x="3170711" y="2815687"/>
                </a:lnTo>
                <a:lnTo>
                  <a:pt x="3211241" y="2845147"/>
                </a:lnTo>
                <a:lnTo>
                  <a:pt x="3254900" y="2869056"/>
                </a:lnTo>
                <a:lnTo>
                  <a:pt x="3278637" y="2883854"/>
                </a:lnTo>
                <a:lnTo>
                  <a:pt x="3315102" y="2903392"/>
                </a:lnTo>
                <a:lnTo>
                  <a:pt x="3353507" y="2921427"/>
                </a:lnTo>
                <a:lnTo>
                  <a:pt x="3393195" y="2947542"/>
                </a:lnTo>
                <a:lnTo>
                  <a:pt x="3436783" y="2976533"/>
                </a:lnTo>
                <a:lnTo>
                  <a:pt x="3472228" y="2995074"/>
                </a:lnTo>
                <a:lnTo>
                  <a:pt x="3516443" y="3019671"/>
                </a:lnTo>
                <a:lnTo>
                  <a:pt x="3559754" y="3048450"/>
                </a:lnTo>
                <a:lnTo>
                  <a:pt x="3619500" y="3095625"/>
                </a:lnTo>
              </a:path>
            </a:pathLst>
          </a:custGeom>
          <a:solidFill>
            <a:schemeClr val="accent1"/>
          </a:solid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Rot="1" noChangeArrowheads="1"/>
          </p:cNvSpPr>
          <p:nvPr>
            <p:ph type="title"/>
          </p:nvPr>
        </p:nvSpPr>
        <p:spPr/>
        <p:txBody>
          <a:bodyPr/>
          <a:lstStyle/>
          <a:p>
            <a:pPr eaLnBrk="1" hangingPunct="1">
              <a:defRPr/>
            </a:pPr>
            <a:r>
              <a:rPr lang="en-US" sz="4000" smtClean="0"/>
              <a:t>Intertidal Zone on Continental Shelf</a:t>
            </a:r>
            <a:br>
              <a:rPr lang="en-US" sz="4000" smtClean="0"/>
            </a:br>
            <a:r>
              <a:rPr lang="en-US" sz="4000" smtClean="0"/>
              <a:t>(benthos)</a:t>
            </a:r>
          </a:p>
        </p:txBody>
      </p:sp>
      <p:sp>
        <p:nvSpPr>
          <p:cNvPr id="4099" name="Rectangle 3"/>
          <p:cNvSpPr>
            <a:spLocks noGrp="1" noChangeArrowheads="1"/>
          </p:cNvSpPr>
          <p:nvPr>
            <p:ph type="body" sz="half" idx="1"/>
          </p:nvPr>
        </p:nvSpPr>
        <p:spPr/>
        <p:txBody>
          <a:bodyPr/>
          <a:lstStyle/>
          <a:p>
            <a:pPr eaLnBrk="1" hangingPunct="1">
              <a:defRPr/>
            </a:pPr>
            <a:r>
              <a:rPr lang="en-US" dirty="0" smtClean="0"/>
              <a:t>Common sea star</a:t>
            </a:r>
          </a:p>
        </p:txBody>
      </p:sp>
      <p:sp>
        <p:nvSpPr>
          <p:cNvPr id="4105" name="Rectangle 9"/>
          <p:cNvSpPr>
            <a:spLocks noGrp="1" noChangeArrowheads="1"/>
          </p:cNvSpPr>
          <p:nvPr>
            <p:ph type="body" sz="half" idx="2"/>
          </p:nvPr>
        </p:nvSpPr>
        <p:spPr/>
        <p:txBody>
          <a:bodyPr/>
          <a:lstStyle/>
          <a:p>
            <a:pPr eaLnBrk="1" hangingPunct="1">
              <a:defRPr/>
            </a:pPr>
            <a:r>
              <a:rPr lang="en-US" smtClean="0"/>
              <a:t>Blue sea star</a:t>
            </a:r>
          </a:p>
        </p:txBody>
      </p:sp>
      <p:pic>
        <p:nvPicPr>
          <p:cNvPr id="21509" name="Picture 5" descr="240px-Asterias_rubens">
            <a:hlinkClick r:id="rId2" tooltip="Asterias rubens.jpg"/>
          </p:cNvPr>
          <p:cNvPicPr>
            <a:picLocks noChangeAspect="1" noChangeArrowheads="1"/>
          </p:cNvPicPr>
          <p:nvPr/>
        </p:nvPicPr>
        <p:blipFill>
          <a:blip r:embed="rId3" cstate="print"/>
          <a:srcRect/>
          <a:stretch>
            <a:fillRect/>
          </a:stretch>
        </p:blipFill>
        <p:spPr bwMode="auto">
          <a:xfrm>
            <a:off x="381000" y="2438400"/>
            <a:ext cx="4427538" cy="3505200"/>
          </a:xfrm>
          <a:prstGeom prst="rect">
            <a:avLst/>
          </a:prstGeom>
          <a:noFill/>
          <a:ln w="9525">
            <a:noFill/>
            <a:miter lim="800000"/>
            <a:headEnd/>
            <a:tailEnd/>
          </a:ln>
        </p:spPr>
      </p:pic>
      <p:pic>
        <p:nvPicPr>
          <p:cNvPr id="21510" name="Picture 7" descr="180px-Linckia">
            <a:hlinkClick r:id="rId4" tooltip="Linckia.jpg"/>
          </p:cNvPr>
          <p:cNvPicPr>
            <a:picLocks noChangeAspect="1" noChangeArrowheads="1"/>
          </p:cNvPicPr>
          <p:nvPr/>
        </p:nvPicPr>
        <p:blipFill>
          <a:blip r:embed="rId5" cstate="print"/>
          <a:srcRect/>
          <a:stretch>
            <a:fillRect/>
          </a:stretch>
        </p:blipFill>
        <p:spPr bwMode="auto">
          <a:xfrm>
            <a:off x="5029200" y="2438400"/>
            <a:ext cx="389096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http://www.sciencedaily.com/images/2008/05/080515145350-large.jpg"/>
          <p:cNvPicPr>
            <a:picLocks noChangeAspect="1" noChangeArrowheads="1"/>
          </p:cNvPicPr>
          <p:nvPr/>
        </p:nvPicPr>
        <p:blipFill>
          <a:blip r:embed="rId2" cstate="print"/>
          <a:srcRect/>
          <a:stretch>
            <a:fillRect/>
          </a:stretch>
        </p:blipFill>
        <p:spPr bwMode="auto">
          <a:xfrm>
            <a:off x="3772985" y="3352800"/>
            <a:ext cx="5218616" cy="3505200"/>
          </a:xfrm>
          <a:prstGeom prst="rect">
            <a:avLst/>
          </a:prstGeom>
          <a:noFill/>
          <a:ln w="9525">
            <a:noFill/>
            <a:miter lim="800000"/>
            <a:headEnd/>
            <a:tailEnd/>
          </a:ln>
        </p:spPr>
      </p:pic>
      <p:sp>
        <p:nvSpPr>
          <p:cNvPr id="2" name="Title 1"/>
          <p:cNvSpPr>
            <a:spLocks noGrp="1"/>
          </p:cNvSpPr>
          <p:nvPr>
            <p:ph type="title"/>
          </p:nvPr>
        </p:nvSpPr>
        <p:spPr/>
        <p:txBody>
          <a:bodyPr/>
          <a:lstStyle/>
          <a:p>
            <a:pPr algn="l">
              <a:defRPr/>
            </a:pPr>
            <a:r>
              <a:rPr lang="en-US" sz="3200" dirty="0" smtClean="0"/>
              <a:t>II. </a:t>
            </a:r>
            <a:r>
              <a:rPr lang="en-US" dirty="0" smtClean="0"/>
              <a:t>Important </a:t>
            </a:r>
            <a:r>
              <a:rPr lang="en-US" u="sng" dirty="0" smtClean="0"/>
              <a:t>gases</a:t>
            </a:r>
            <a:r>
              <a:rPr lang="en-US" dirty="0" smtClean="0"/>
              <a:t> like CO</a:t>
            </a:r>
            <a:r>
              <a:rPr lang="en-US" baseline="-25000" dirty="0" smtClean="0"/>
              <a:t>2</a:t>
            </a:r>
            <a:r>
              <a:rPr lang="en-US" dirty="0" smtClean="0"/>
              <a:t>, N, and O</a:t>
            </a:r>
            <a:r>
              <a:rPr lang="en-US" baseline="-25000" dirty="0" smtClean="0">
                <a:effectLst>
                  <a:outerShdw blurRad="38100" dist="38100" dir="2700000" algn="tl">
                    <a:srgbClr val="000000">
                      <a:alpha val="43137"/>
                    </a:srgbClr>
                  </a:outerShdw>
                </a:effectLst>
              </a:rPr>
              <a:t>2</a:t>
            </a:r>
            <a:r>
              <a:rPr lang="en-US" dirty="0" smtClean="0"/>
              <a:t> </a:t>
            </a:r>
            <a:r>
              <a:rPr lang="en-US" sz="4000" dirty="0" smtClean="0"/>
              <a:t>are also found in seawater</a:t>
            </a:r>
            <a:r>
              <a:rPr lang="en-US" dirty="0" smtClean="0"/>
              <a:t>.</a:t>
            </a:r>
            <a:endParaRPr lang="en-US" dirty="0"/>
          </a:p>
        </p:txBody>
      </p:sp>
      <p:sp>
        <p:nvSpPr>
          <p:cNvPr id="3" name="Content Placeholder 2"/>
          <p:cNvSpPr>
            <a:spLocks noGrp="1"/>
          </p:cNvSpPr>
          <p:nvPr>
            <p:ph idx="1"/>
          </p:nvPr>
        </p:nvSpPr>
        <p:spPr>
          <a:xfrm>
            <a:off x="381000" y="1600200"/>
            <a:ext cx="8534400" cy="4525963"/>
          </a:xfrm>
        </p:spPr>
        <p:txBody>
          <a:bodyPr/>
          <a:lstStyle/>
          <a:p>
            <a:pPr>
              <a:defRPr/>
            </a:pPr>
            <a:r>
              <a:rPr lang="en-US" sz="3600" dirty="0" smtClean="0"/>
              <a:t>A. Plants and </a:t>
            </a:r>
            <a:r>
              <a:rPr lang="en-US" sz="3600" b="1" u="sng" dirty="0" smtClean="0"/>
              <a:t>autotrophic</a:t>
            </a:r>
            <a:r>
              <a:rPr lang="en-US" sz="3600" dirty="0" smtClean="0"/>
              <a:t> (make their own food) organisms use CO</a:t>
            </a:r>
            <a:r>
              <a:rPr lang="en-US" sz="3600" baseline="-25000" dirty="0" smtClean="0"/>
              <a:t>2</a:t>
            </a:r>
            <a:r>
              <a:rPr lang="en-US" sz="3600" dirty="0" smtClean="0"/>
              <a:t>, sunlight and water to produce </a:t>
            </a:r>
            <a:r>
              <a:rPr lang="en-US" sz="3600" b="1" dirty="0" smtClean="0"/>
              <a:t>food and oxygen</a:t>
            </a:r>
            <a:r>
              <a:rPr lang="en-US" sz="3600" dirty="0" smtClean="0"/>
              <a:t>.</a:t>
            </a:r>
          </a:p>
          <a:p>
            <a:pPr>
              <a:defRPr/>
            </a:pPr>
            <a:r>
              <a:rPr lang="en-US" dirty="0" smtClean="0"/>
              <a:t>6 CO</a:t>
            </a:r>
            <a:r>
              <a:rPr lang="en-US" baseline="-25000" dirty="0" smtClean="0"/>
              <a:t>2</a:t>
            </a:r>
            <a:r>
              <a:rPr lang="en-US" dirty="0" smtClean="0"/>
              <a:t> + 6 H</a:t>
            </a:r>
            <a:r>
              <a:rPr lang="en-US" baseline="-25000" dirty="0" smtClean="0"/>
              <a:t>2</a:t>
            </a:r>
            <a:r>
              <a:rPr lang="en-US" dirty="0" smtClean="0"/>
              <a:t>O + </a:t>
            </a:r>
            <a:r>
              <a:rPr lang="en-US" dirty="0" smtClean="0">
                <a:effectLst>
                  <a:outerShdw blurRad="38100" dist="38100" dir="2700000" algn="tl">
                    <a:srgbClr val="000000">
                      <a:alpha val="43137"/>
                    </a:srgbClr>
                  </a:outerShdw>
                </a:effectLst>
              </a:rPr>
              <a:t>light energy</a:t>
            </a:r>
            <a:r>
              <a:rPr lang="en-US" dirty="0" smtClean="0">
                <a:solidFill>
                  <a:srgbClr val="CC0000"/>
                </a:solidFill>
                <a:effectLst>
                  <a:outerShdw blurRad="38100" dist="38100" dir="2700000" algn="tl">
                    <a:srgbClr val="000000">
                      <a:alpha val="43137"/>
                    </a:srgbClr>
                  </a:outerShdw>
                </a:effectLst>
              </a:rPr>
              <a:t> </a:t>
            </a:r>
            <a:r>
              <a:rPr lang="en-US" dirty="0" smtClean="0">
                <a:solidFill>
                  <a:srgbClr val="CC0000"/>
                </a:solidFill>
                <a:effectLst>
                  <a:outerShdw blurRad="38100" dist="38100" dir="2700000" algn="tl">
                    <a:srgbClr val="000000">
                      <a:alpha val="43137"/>
                    </a:srgbClr>
                  </a:outerShdw>
                </a:effectLst>
                <a:sym typeface="Wingdings" pitchFamily="2" charset="2"/>
              </a:rPr>
              <a:t> C</a:t>
            </a:r>
            <a:r>
              <a:rPr lang="en-US" baseline="-25000" dirty="0" smtClean="0">
                <a:solidFill>
                  <a:srgbClr val="CC0000"/>
                </a:solidFill>
                <a:effectLst>
                  <a:outerShdw blurRad="38100" dist="38100" dir="2700000" algn="tl">
                    <a:srgbClr val="000000">
                      <a:alpha val="43137"/>
                    </a:srgbClr>
                  </a:outerShdw>
                </a:effectLst>
                <a:sym typeface="Wingdings" pitchFamily="2" charset="2"/>
              </a:rPr>
              <a:t>6</a:t>
            </a:r>
            <a:r>
              <a:rPr lang="en-US" dirty="0" smtClean="0">
                <a:solidFill>
                  <a:srgbClr val="CC0000"/>
                </a:solidFill>
                <a:effectLst>
                  <a:outerShdw blurRad="38100" dist="38100" dir="2700000" algn="tl">
                    <a:srgbClr val="000000">
                      <a:alpha val="43137"/>
                    </a:srgbClr>
                  </a:outerShdw>
                </a:effectLst>
                <a:sym typeface="Wingdings" pitchFamily="2" charset="2"/>
              </a:rPr>
              <a:t>H</a:t>
            </a:r>
            <a:r>
              <a:rPr lang="en-US" baseline="-25000" dirty="0" smtClean="0">
                <a:solidFill>
                  <a:srgbClr val="CC0000"/>
                </a:solidFill>
                <a:effectLst>
                  <a:outerShdw blurRad="38100" dist="38100" dir="2700000" algn="tl">
                    <a:srgbClr val="000000">
                      <a:alpha val="43137"/>
                    </a:srgbClr>
                  </a:outerShdw>
                </a:effectLst>
                <a:sym typeface="Wingdings" pitchFamily="2" charset="2"/>
              </a:rPr>
              <a:t>12</a:t>
            </a:r>
            <a:r>
              <a:rPr lang="en-US" dirty="0" smtClean="0">
                <a:solidFill>
                  <a:srgbClr val="CC0000"/>
                </a:solidFill>
                <a:effectLst>
                  <a:outerShdw blurRad="38100" dist="38100" dir="2700000" algn="tl">
                    <a:srgbClr val="000000">
                      <a:alpha val="43137"/>
                    </a:srgbClr>
                  </a:outerShdw>
                </a:effectLst>
                <a:sym typeface="Wingdings" pitchFamily="2" charset="2"/>
              </a:rPr>
              <a:t>O</a:t>
            </a:r>
            <a:r>
              <a:rPr lang="en-US" baseline="-25000" dirty="0" smtClean="0">
                <a:solidFill>
                  <a:srgbClr val="CC0000"/>
                </a:solidFill>
                <a:effectLst>
                  <a:outerShdw blurRad="38100" dist="38100" dir="2700000" algn="tl">
                    <a:srgbClr val="000000">
                      <a:alpha val="43137"/>
                    </a:srgbClr>
                  </a:outerShdw>
                </a:effectLst>
                <a:sym typeface="Wingdings" pitchFamily="2" charset="2"/>
              </a:rPr>
              <a:t>6</a:t>
            </a:r>
            <a:r>
              <a:rPr lang="en-US" dirty="0" smtClean="0">
                <a:solidFill>
                  <a:srgbClr val="CC0000"/>
                </a:solidFill>
                <a:effectLst>
                  <a:outerShdw blurRad="38100" dist="38100" dir="2700000" algn="tl">
                    <a:srgbClr val="000000">
                      <a:alpha val="43137"/>
                    </a:srgbClr>
                  </a:outerShdw>
                </a:effectLst>
                <a:sym typeface="Wingdings" pitchFamily="2" charset="2"/>
              </a:rPr>
              <a:t> + 6O</a:t>
            </a:r>
            <a:r>
              <a:rPr lang="en-US" baseline="-25000" dirty="0" smtClean="0">
                <a:solidFill>
                  <a:srgbClr val="CC0000"/>
                </a:solidFill>
                <a:effectLst>
                  <a:outerShdw blurRad="38100" dist="38100" dir="2700000" algn="tl">
                    <a:srgbClr val="000000">
                      <a:alpha val="43137"/>
                    </a:srgbClr>
                  </a:outerShdw>
                </a:effectLst>
                <a:sym typeface="Wingdings" pitchFamily="2" charset="2"/>
              </a:rPr>
              <a:t>2</a:t>
            </a:r>
            <a:r>
              <a:rPr lang="en-US" dirty="0" smtClean="0">
                <a:solidFill>
                  <a:srgbClr val="CC0000"/>
                </a:solidFill>
                <a:effectLst>
                  <a:outerShdw blurRad="38100" dist="38100" dir="2700000" algn="tl">
                    <a:srgbClr val="000000">
                      <a:alpha val="43137"/>
                    </a:srgbClr>
                  </a:outerShdw>
                </a:effectLst>
                <a:sym typeface="Wingdings" pitchFamily="2" charset="2"/>
              </a:rPr>
              <a:t> </a:t>
            </a:r>
            <a:endParaRPr lang="en-US" baseline="-25000" dirty="0" smtClean="0">
              <a:solidFill>
                <a:srgbClr val="CC0000"/>
              </a:solidFill>
              <a:effectLst>
                <a:outerShdw blurRad="38100" dist="38100" dir="2700000" algn="tl">
                  <a:srgbClr val="000000">
                    <a:alpha val="43137"/>
                  </a:srgbClr>
                </a:outerShdw>
              </a:effectLst>
              <a:sym typeface="Wingdings" pitchFamily="2" charset="2"/>
            </a:endParaRPr>
          </a:p>
          <a:p>
            <a:pPr>
              <a:defRPr/>
            </a:pPr>
            <a:r>
              <a:rPr lang="en-US" b="1" dirty="0" smtClean="0">
                <a:effectLst/>
                <a:sym typeface="Wingdings" pitchFamily="2" charset="2"/>
              </a:rPr>
              <a:t>* Photosynthesis**</a:t>
            </a:r>
            <a:endParaRPr lang="en-US" b="1" dirty="0" smtClean="0">
              <a:sym typeface="Wingdings" pitchFamily="2"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sz="4000" smtClean="0"/>
              <a:t>Barnacles and limpets compete for intertidal space.</a:t>
            </a:r>
          </a:p>
        </p:txBody>
      </p:sp>
      <p:sp>
        <p:nvSpPr>
          <p:cNvPr id="8195" name="Rectangle 3"/>
          <p:cNvSpPr>
            <a:spLocks noGrp="1" noChangeArrowheads="1"/>
          </p:cNvSpPr>
          <p:nvPr>
            <p:ph type="body" idx="1"/>
          </p:nvPr>
        </p:nvSpPr>
        <p:spPr/>
        <p:txBody>
          <a:bodyPr/>
          <a:lstStyle/>
          <a:p>
            <a:pPr eaLnBrk="1" hangingPunct="1">
              <a:defRPr/>
            </a:pPr>
            <a:endParaRPr lang="en-US" smtClean="0"/>
          </a:p>
        </p:txBody>
      </p:sp>
      <p:pic>
        <p:nvPicPr>
          <p:cNvPr id="22532" name="Picture 5" descr="Image:CornishBarnacles.JPG">
            <a:hlinkClick r:id="rId2"/>
          </p:cNvPr>
          <p:cNvPicPr>
            <a:picLocks noChangeAspect="1" noChangeArrowheads="1"/>
          </p:cNvPicPr>
          <p:nvPr/>
        </p:nvPicPr>
        <p:blipFill>
          <a:blip r:embed="rId3" cstate="print"/>
          <a:srcRect/>
          <a:stretch>
            <a:fillRect/>
          </a:stretch>
        </p:blipFill>
        <p:spPr bwMode="auto">
          <a:xfrm>
            <a:off x="533400" y="1524000"/>
            <a:ext cx="76200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US" smtClean="0"/>
              <a:t>Marine Blue mussels</a:t>
            </a:r>
          </a:p>
        </p:txBody>
      </p:sp>
      <p:sp>
        <p:nvSpPr>
          <p:cNvPr id="6150" name="Rectangle 6"/>
          <p:cNvSpPr>
            <a:spLocks noGrp="1" noChangeArrowheads="1"/>
          </p:cNvSpPr>
          <p:nvPr>
            <p:ph type="body" sz="half" idx="1"/>
          </p:nvPr>
        </p:nvSpPr>
        <p:spPr/>
        <p:txBody>
          <a:bodyPr/>
          <a:lstStyle/>
          <a:p>
            <a:pPr eaLnBrk="1" hangingPunct="1">
              <a:defRPr/>
            </a:pPr>
            <a:endParaRPr lang="en-US" smtClean="0"/>
          </a:p>
        </p:txBody>
      </p:sp>
      <p:sp>
        <p:nvSpPr>
          <p:cNvPr id="6151" name="Rectangle 7"/>
          <p:cNvSpPr>
            <a:spLocks noGrp="1" noChangeArrowheads="1"/>
          </p:cNvSpPr>
          <p:nvPr>
            <p:ph type="body" sz="half" idx="2"/>
          </p:nvPr>
        </p:nvSpPr>
        <p:spPr/>
        <p:txBody>
          <a:bodyPr/>
          <a:lstStyle/>
          <a:p>
            <a:pPr eaLnBrk="1" hangingPunct="1">
              <a:defRPr/>
            </a:pPr>
            <a:r>
              <a:rPr lang="en-US" smtClean="0"/>
              <a:t>Benthos</a:t>
            </a:r>
          </a:p>
        </p:txBody>
      </p:sp>
      <p:pic>
        <p:nvPicPr>
          <p:cNvPr id="23557" name="Picture 5" descr="Marine blue mussel, Mytilus edulis, showing some of the inner anatomy. The white posterior adductor muscle is visible in the upper image, and has been cut in the lower image to allow the valves to open fully">
            <a:hlinkClick r:id="rId2" tooltip="Marine blue mussel, Mytilus edulis, showing some of the inner anatomy. The white posterior adductor muscle is visible in the upper image, and has been cut in the lower image to allow the valves to open fully"/>
          </p:cNvPr>
          <p:cNvPicPr>
            <a:picLocks noChangeAspect="1" noChangeArrowheads="1"/>
          </p:cNvPicPr>
          <p:nvPr/>
        </p:nvPicPr>
        <p:blipFill>
          <a:blip r:embed="rId3" cstate="print"/>
          <a:srcRect/>
          <a:stretch>
            <a:fillRect/>
          </a:stretch>
        </p:blipFill>
        <p:spPr bwMode="auto">
          <a:xfrm>
            <a:off x="685800" y="1524000"/>
            <a:ext cx="257175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457200" y="274638"/>
            <a:ext cx="5334000" cy="1143000"/>
          </a:xfrm>
        </p:spPr>
        <p:txBody>
          <a:bodyPr/>
          <a:lstStyle/>
          <a:p>
            <a:pPr eaLnBrk="1" hangingPunct="1">
              <a:defRPr/>
            </a:pPr>
            <a:r>
              <a:rPr lang="en-US" smtClean="0"/>
              <a:t>Coral reef</a:t>
            </a:r>
          </a:p>
        </p:txBody>
      </p:sp>
      <p:sp>
        <p:nvSpPr>
          <p:cNvPr id="9219" name="Rectangle 3"/>
          <p:cNvSpPr>
            <a:spLocks noGrp="1" noChangeArrowheads="1"/>
          </p:cNvSpPr>
          <p:nvPr>
            <p:ph type="body" idx="1"/>
          </p:nvPr>
        </p:nvSpPr>
        <p:spPr/>
        <p:txBody>
          <a:bodyPr/>
          <a:lstStyle/>
          <a:p>
            <a:pPr eaLnBrk="1" hangingPunct="1">
              <a:defRPr/>
            </a:pPr>
            <a:r>
              <a:rPr lang="en-US" sz="4000" dirty="0" smtClean="0"/>
              <a:t>Found in shallow</a:t>
            </a:r>
          </a:p>
          <a:p>
            <a:pPr eaLnBrk="1" hangingPunct="1">
              <a:buFont typeface="Wingdings" pitchFamily="2" charset="2"/>
              <a:buNone/>
              <a:defRPr/>
            </a:pPr>
            <a:r>
              <a:rPr lang="en-US" sz="4000" dirty="0" smtClean="0"/>
              <a:t>waters.</a:t>
            </a:r>
          </a:p>
          <a:p>
            <a:pPr eaLnBrk="1" hangingPunct="1">
              <a:buFont typeface="Wingdings" pitchFamily="2" charset="2"/>
              <a:buNone/>
              <a:defRPr/>
            </a:pPr>
            <a:r>
              <a:rPr lang="en-US" sz="4000" dirty="0" smtClean="0"/>
              <a:t>* Deep Sea corals?</a:t>
            </a:r>
          </a:p>
        </p:txBody>
      </p:sp>
      <p:pic>
        <p:nvPicPr>
          <p:cNvPr id="25604" name="Picture 5" descr="Image:Reef0484.jpg">
            <a:hlinkClick r:id="rId2"/>
          </p:cNvPr>
          <p:cNvPicPr>
            <a:picLocks noChangeAspect="1" noChangeArrowheads="1"/>
          </p:cNvPicPr>
          <p:nvPr/>
        </p:nvPicPr>
        <p:blipFill>
          <a:blip r:embed="rId3" cstate="print"/>
          <a:srcRect/>
          <a:stretch>
            <a:fillRect/>
          </a:stretch>
        </p:blipFill>
        <p:spPr bwMode="auto">
          <a:xfrm>
            <a:off x="4953000" y="533400"/>
            <a:ext cx="4038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mtClean="0"/>
              <a:t>More coral in New Guinea</a:t>
            </a:r>
          </a:p>
        </p:txBody>
      </p:sp>
      <p:sp>
        <p:nvSpPr>
          <p:cNvPr id="10243" name="Rectangle 3"/>
          <p:cNvSpPr>
            <a:spLocks noGrp="1" noChangeArrowheads="1"/>
          </p:cNvSpPr>
          <p:nvPr>
            <p:ph type="body" idx="1"/>
          </p:nvPr>
        </p:nvSpPr>
        <p:spPr/>
        <p:txBody>
          <a:bodyPr/>
          <a:lstStyle/>
          <a:p>
            <a:pPr eaLnBrk="1" hangingPunct="1">
              <a:defRPr/>
            </a:pPr>
            <a:endParaRPr lang="en-US" smtClean="0"/>
          </a:p>
        </p:txBody>
      </p:sp>
      <p:pic>
        <p:nvPicPr>
          <p:cNvPr id="26628" name="Picture 5" descr="Image:Coral reefs papua.JPG">
            <a:hlinkClick r:id="rId2"/>
          </p:cNvPr>
          <p:cNvPicPr>
            <a:picLocks noChangeAspect="1" noChangeArrowheads="1"/>
          </p:cNvPicPr>
          <p:nvPr/>
        </p:nvPicPr>
        <p:blipFill>
          <a:blip r:embed="rId3" cstate="print"/>
          <a:srcRect/>
          <a:stretch>
            <a:fillRect/>
          </a:stretch>
        </p:blipFill>
        <p:spPr bwMode="auto">
          <a:xfrm>
            <a:off x="457200" y="11430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Rot="1" noChangeArrowheads="1"/>
          </p:cNvSpPr>
          <p:nvPr>
            <p:ph type="title"/>
          </p:nvPr>
        </p:nvSpPr>
        <p:spPr/>
        <p:txBody>
          <a:bodyPr/>
          <a:lstStyle/>
          <a:p>
            <a:pPr eaLnBrk="1" hangingPunct="1">
              <a:defRPr/>
            </a:pPr>
            <a:endParaRPr lang="en-US" smtClean="0"/>
          </a:p>
        </p:txBody>
      </p:sp>
      <p:sp>
        <p:nvSpPr>
          <p:cNvPr id="2051" name="Rectangle 3"/>
          <p:cNvSpPr>
            <a:spLocks noGrp="1" noChangeArrowheads="1"/>
          </p:cNvSpPr>
          <p:nvPr>
            <p:ph type="body" sz="half" idx="1"/>
          </p:nvPr>
        </p:nvSpPr>
        <p:spPr>
          <a:xfrm>
            <a:off x="457200" y="1600200"/>
            <a:ext cx="3810000" cy="4525963"/>
          </a:xfrm>
        </p:spPr>
        <p:txBody>
          <a:bodyPr/>
          <a:lstStyle/>
          <a:p>
            <a:pPr eaLnBrk="1" hangingPunct="1">
              <a:defRPr/>
            </a:pPr>
            <a:r>
              <a:rPr lang="en-US" sz="4400" smtClean="0">
                <a:hlinkClick r:id="rId2" tooltip="Giant clam"/>
              </a:rPr>
              <a:t>Giant clam</a:t>
            </a:r>
            <a:r>
              <a:rPr lang="en-US" sz="4400" smtClean="0"/>
              <a:t> along the </a:t>
            </a:r>
            <a:r>
              <a:rPr lang="en-US" sz="4400" smtClean="0">
                <a:hlinkClick r:id="rId3" tooltip="Great Barrier Reef"/>
              </a:rPr>
              <a:t>Great Barrier Reef</a:t>
            </a:r>
            <a:r>
              <a:rPr lang="en-US" sz="4400" smtClean="0"/>
              <a:t>.</a:t>
            </a:r>
          </a:p>
        </p:txBody>
      </p:sp>
      <p:sp>
        <p:nvSpPr>
          <p:cNvPr id="2055" name="Rectangle 7"/>
          <p:cNvSpPr>
            <a:spLocks noGrp="1" noChangeArrowheads="1"/>
          </p:cNvSpPr>
          <p:nvPr>
            <p:ph type="body" sz="half" idx="2"/>
          </p:nvPr>
        </p:nvSpPr>
        <p:spPr/>
        <p:txBody>
          <a:bodyPr/>
          <a:lstStyle/>
          <a:p>
            <a:pPr eaLnBrk="1" hangingPunct="1">
              <a:defRPr/>
            </a:pPr>
            <a:endParaRPr lang="en-US" smtClean="0"/>
          </a:p>
        </p:txBody>
      </p:sp>
      <p:pic>
        <p:nvPicPr>
          <p:cNvPr id="27653" name="Picture 5" descr="Image:Giant clam or Tridacna gigas.jpg">
            <a:hlinkClick r:id="rId4"/>
          </p:cNvPr>
          <p:cNvPicPr>
            <a:picLocks noChangeAspect="1" noChangeArrowheads="1"/>
          </p:cNvPicPr>
          <p:nvPr/>
        </p:nvPicPr>
        <p:blipFill>
          <a:blip r:embed="rId5" cstate="print"/>
          <a:srcRect/>
          <a:stretch>
            <a:fillRect/>
          </a:stretch>
        </p:blipFill>
        <p:spPr bwMode="auto">
          <a:xfrm>
            <a:off x="4267200" y="381000"/>
            <a:ext cx="42862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Rot="1" noChangeArrowheads="1"/>
          </p:cNvSpPr>
          <p:nvPr>
            <p:ph type="title"/>
          </p:nvPr>
        </p:nvSpPr>
        <p:spPr/>
        <p:txBody>
          <a:bodyPr/>
          <a:lstStyle/>
          <a:p>
            <a:pPr eaLnBrk="1" hangingPunct="1">
              <a:defRPr/>
            </a:pPr>
            <a:r>
              <a:rPr lang="en-US" sz="4000" smtClean="0"/>
              <a:t>Neritic zone</a:t>
            </a:r>
            <a:br>
              <a:rPr lang="en-US" sz="4000" smtClean="0"/>
            </a:br>
            <a:r>
              <a:rPr lang="en-US" sz="4000" smtClean="0"/>
              <a:t>Edge of continental shelf</a:t>
            </a:r>
          </a:p>
        </p:txBody>
      </p:sp>
      <p:sp>
        <p:nvSpPr>
          <p:cNvPr id="16387" name="Rectangle 3"/>
          <p:cNvSpPr>
            <a:spLocks noGrp="1" noChangeArrowheads="1"/>
          </p:cNvSpPr>
          <p:nvPr>
            <p:ph type="body" idx="1"/>
          </p:nvPr>
        </p:nvSpPr>
        <p:spPr/>
        <p:txBody>
          <a:bodyPr/>
          <a:lstStyle/>
          <a:p>
            <a:pPr eaLnBrk="1" hangingPunct="1">
              <a:defRPr/>
            </a:pPr>
            <a:r>
              <a:rPr lang="en-US" smtClean="0"/>
              <a:t>California Kelp forest </a:t>
            </a:r>
          </a:p>
          <a:p>
            <a:pPr eaLnBrk="1" hangingPunct="1">
              <a:defRPr/>
            </a:pPr>
            <a:r>
              <a:rPr lang="en-US" smtClean="0"/>
              <a:t>(benthos) </a:t>
            </a:r>
          </a:p>
        </p:txBody>
      </p:sp>
      <p:pic>
        <p:nvPicPr>
          <p:cNvPr id="28676" name="Picture 5" descr="Californian kelp forest">
            <a:hlinkClick r:id="rId2" tooltip="Californian kelp forest"/>
          </p:cNvPr>
          <p:cNvPicPr>
            <a:picLocks noChangeAspect="1" noChangeArrowheads="1"/>
          </p:cNvPicPr>
          <p:nvPr/>
        </p:nvPicPr>
        <p:blipFill>
          <a:blip r:embed="rId3" cstate="print"/>
          <a:srcRect/>
          <a:stretch>
            <a:fillRect/>
          </a:stretch>
        </p:blipFill>
        <p:spPr bwMode="auto">
          <a:xfrm>
            <a:off x="4876800" y="1752600"/>
            <a:ext cx="3429000"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smtClean="0"/>
              <a:t>Giant Kelp in Monterey Bay aquarium</a:t>
            </a:r>
          </a:p>
        </p:txBody>
      </p:sp>
      <p:pic>
        <p:nvPicPr>
          <p:cNvPr id="29699" name="Picture 4" descr="Image:Giant kelp (Macrocystis pyrifera) 01.jpg">
            <a:hlinkClick r:id="rId2"/>
          </p:cNvPr>
          <p:cNvPicPr>
            <a:picLocks noGrp="1" noChangeAspect="1" noChangeArrowheads="1"/>
          </p:cNvPicPr>
          <p:nvPr>
            <p:ph type="body" idx="1"/>
          </p:nvPr>
        </p:nvPicPr>
        <p:blipFill>
          <a:blip r:embed="rId3" cstate="print"/>
          <a:srcRect/>
          <a:stretch>
            <a:fillRect/>
          </a:stretch>
        </p:blipFill>
        <p:spPr>
          <a:xfrm>
            <a:off x="1554163" y="1600200"/>
            <a:ext cx="6034087" cy="4525963"/>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smtClean="0"/>
              <a:t>Anglerfish</a:t>
            </a:r>
          </a:p>
        </p:txBody>
      </p:sp>
      <p:sp>
        <p:nvSpPr>
          <p:cNvPr id="44035" name="Rectangle 3"/>
          <p:cNvSpPr>
            <a:spLocks noGrp="1" noChangeArrowheads="1"/>
          </p:cNvSpPr>
          <p:nvPr>
            <p:ph type="body" idx="1"/>
          </p:nvPr>
        </p:nvSpPr>
        <p:spPr/>
        <p:txBody>
          <a:bodyPr/>
          <a:lstStyle/>
          <a:p>
            <a:pPr eaLnBrk="1" hangingPunct="1">
              <a:defRPr/>
            </a:pPr>
            <a:endParaRPr lang="en-US" smtClean="0"/>
          </a:p>
        </p:txBody>
      </p:sp>
      <p:pic>
        <p:nvPicPr>
          <p:cNvPr id="30724" name="Picture 7" descr="Deepsea-Anglerfish_J01-closeup"/>
          <p:cNvPicPr>
            <a:picLocks noChangeAspect="1" noChangeArrowheads="1"/>
          </p:cNvPicPr>
          <p:nvPr/>
        </p:nvPicPr>
        <p:blipFill>
          <a:blip r:embed="rId2" cstate="print"/>
          <a:srcRect/>
          <a:stretch>
            <a:fillRect/>
          </a:stretch>
        </p:blipFill>
        <p:spPr bwMode="auto">
          <a:xfrm>
            <a:off x="3048000" y="1219200"/>
            <a:ext cx="5822950" cy="5362575"/>
          </a:xfrm>
          <a:prstGeom prst="rect">
            <a:avLst/>
          </a:prstGeom>
          <a:noFill/>
          <a:ln w="9525">
            <a:noFill/>
            <a:miter lim="800000"/>
            <a:headEnd/>
            <a:tailEnd/>
          </a:ln>
        </p:spPr>
      </p:pic>
      <p:sp>
        <p:nvSpPr>
          <p:cNvPr id="30725" name="Rectangle 4"/>
          <p:cNvSpPr>
            <a:spLocks noChangeArrowheads="1"/>
          </p:cNvSpPr>
          <p:nvPr/>
        </p:nvSpPr>
        <p:spPr bwMode="auto">
          <a:xfrm>
            <a:off x="457200" y="1905000"/>
            <a:ext cx="2493963" cy="523875"/>
          </a:xfrm>
          <a:prstGeom prst="rect">
            <a:avLst/>
          </a:prstGeom>
          <a:noFill/>
          <a:ln w="9525">
            <a:noFill/>
            <a:miter lim="800000"/>
            <a:headEnd/>
            <a:tailEnd/>
          </a:ln>
        </p:spPr>
        <p:txBody>
          <a:bodyPr wrap="none">
            <a:spAutoFit/>
          </a:bodyPr>
          <a:lstStyle/>
          <a:p>
            <a:r>
              <a:rPr lang="en-US" sz="2800"/>
              <a:t>Abyssal subzone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US" smtClean="0"/>
              <a:t>Devilfish</a:t>
            </a:r>
          </a:p>
        </p:txBody>
      </p:sp>
      <p:sp>
        <p:nvSpPr>
          <p:cNvPr id="45059" name="Rectangle 3"/>
          <p:cNvSpPr>
            <a:spLocks noGrp="1" noChangeArrowheads="1"/>
          </p:cNvSpPr>
          <p:nvPr>
            <p:ph type="body" idx="1"/>
          </p:nvPr>
        </p:nvSpPr>
        <p:spPr/>
        <p:txBody>
          <a:bodyPr/>
          <a:lstStyle/>
          <a:p>
            <a:pPr eaLnBrk="1" hangingPunct="1">
              <a:defRPr/>
            </a:pPr>
            <a:endParaRPr lang="en-US" smtClean="0"/>
          </a:p>
        </p:txBody>
      </p:sp>
      <p:pic>
        <p:nvPicPr>
          <p:cNvPr id="31748" name="Picture 5" descr="Devil Fish photo by Ken Knezick www.islandream.com"/>
          <p:cNvPicPr>
            <a:picLocks noChangeAspect="1" noChangeArrowheads="1"/>
          </p:cNvPicPr>
          <p:nvPr/>
        </p:nvPicPr>
        <p:blipFill>
          <a:blip r:embed="rId2" cstate="print"/>
          <a:srcRect/>
          <a:stretch>
            <a:fillRect/>
          </a:stretch>
        </p:blipFill>
        <p:spPr bwMode="auto">
          <a:xfrm>
            <a:off x="1981200" y="1447800"/>
            <a:ext cx="6908800" cy="5181600"/>
          </a:xfrm>
          <a:prstGeom prst="rect">
            <a:avLst/>
          </a:prstGeom>
          <a:noFill/>
          <a:ln w="9525">
            <a:noFill/>
            <a:miter lim="800000"/>
            <a:headEnd/>
            <a:tailEnd/>
          </a:ln>
        </p:spPr>
      </p:pic>
      <p:sp>
        <p:nvSpPr>
          <p:cNvPr id="31749" name="Rectangle 4"/>
          <p:cNvSpPr>
            <a:spLocks noChangeArrowheads="1"/>
          </p:cNvSpPr>
          <p:nvPr/>
        </p:nvSpPr>
        <p:spPr bwMode="auto">
          <a:xfrm>
            <a:off x="838200" y="3236913"/>
            <a:ext cx="1524000" cy="831850"/>
          </a:xfrm>
          <a:prstGeom prst="rect">
            <a:avLst/>
          </a:prstGeom>
          <a:noFill/>
          <a:ln w="9525">
            <a:noFill/>
            <a:miter lim="800000"/>
            <a:headEnd/>
            <a:tailEnd/>
          </a:ln>
        </p:spPr>
        <p:txBody>
          <a:bodyPr>
            <a:spAutoFit/>
          </a:bodyPr>
          <a:lstStyle/>
          <a:p>
            <a:r>
              <a:rPr lang="en-US" sz="2400"/>
              <a:t>Abyssal subzone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 Respiration:  </a:t>
            </a:r>
            <a:r>
              <a:rPr lang="en-US" sz="3600" dirty="0" smtClean="0"/>
              <a:t>Oxygen is combined with food so energy can be used.</a:t>
            </a:r>
            <a:endParaRPr lang="en-US" sz="3600" dirty="0"/>
          </a:p>
        </p:txBody>
      </p:sp>
      <p:sp>
        <p:nvSpPr>
          <p:cNvPr id="3" name="Content Placeholder 2"/>
          <p:cNvSpPr>
            <a:spLocks noGrp="1"/>
          </p:cNvSpPr>
          <p:nvPr>
            <p:ph idx="1"/>
          </p:nvPr>
        </p:nvSpPr>
        <p:spPr/>
        <p:txBody>
          <a:bodyPr/>
          <a:lstStyle/>
          <a:p>
            <a:pPr>
              <a:defRPr/>
            </a:pPr>
            <a:r>
              <a:rPr lang="en-US" dirty="0" smtClean="0">
                <a:sym typeface="Wingdings" pitchFamily="2" charset="2"/>
              </a:rPr>
              <a:t>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 </a:t>
            </a:r>
            <a:r>
              <a:rPr lang="en-US" dirty="0" smtClean="0"/>
              <a:t>+</a:t>
            </a:r>
            <a:r>
              <a:rPr lang="en-US" dirty="0" smtClean="0">
                <a:sym typeface="Wingdings" pitchFamily="2" charset="2"/>
              </a:rPr>
              <a:t>6O</a:t>
            </a:r>
            <a:r>
              <a:rPr lang="en-US" baseline="-25000" dirty="0" smtClean="0">
                <a:sym typeface="Wingdings" pitchFamily="2" charset="2"/>
              </a:rPr>
              <a:t>2</a:t>
            </a:r>
            <a:r>
              <a:rPr lang="en-US" dirty="0" smtClean="0"/>
              <a:t> </a:t>
            </a:r>
            <a:r>
              <a:rPr lang="en-US" dirty="0" smtClean="0">
                <a:sym typeface="Wingdings" pitchFamily="2" charset="2"/>
              </a:rPr>
              <a:t></a:t>
            </a:r>
            <a:r>
              <a:rPr lang="en-US" dirty="0" smtClean="0"/>
              <a:t>6 CO</a:t>
            </a:r>
            <a:r>
              <a:rPr lang="en-US" baseline="-25000" dirty="0" smtClean="0"/>
              <a:t>2 </a:t>
            </a:r>
            <a:r>
              <a:rPr lang="en-US" dirty="0" smtClean="0"/>
              <a:t>+ 6 H</a:t>
            </a:r>
            <a:r>
              <a:rPr lang="en-US" baseline="-25000" dirty="0" smtClean="0"/>
              <a:t>2</a:t>
            </a:r>
            <a:r>
              <a:rPr lang="en-US" dirty="0" smtClean="0"/>
              <a:t>O  </a:t>
            </a:r>
            <a:r>
              <a:rPr lang="en-US" dirty="0" smtClean="0">
                <a:sym typeface="Wingdings" pitchFamily="2" charset="2"/>
              </a:rPr>
              <a:t>+ energy</a:t>
            </a:r>
            <a:endParaRPr lang="en-US" baseline="-25000" dirty="0" smtClean="0">
              <a:effectLst/>
              <a:sym typeface="Wingdings" pitchFamily="2" charset="2"/>
            </a:endParaRPr>
          </a:p>
        </p:txBody>
      </p:sp>
      <p:pic>
        <p:nvPicPr>
          <p:cNvPr id="6148" name="Picture 2" descr="http://i.treehugger.com/files/dolphin.jpg"/>
          <p:cNvPicPr>
            <a:picLocks noChangeAspect="1" noChangeArrowheads="1"/>
          </p:cNvPicPr>
          <p:nvPr/>
        </p:nvPicPr>
        <p:blipFill>
          <a:blip r:embed="rId2" cstate="print"/>
          <a:srcRect/>
          <a:stretch>
            <a:fillRect/>
          </a:stretch>
        </p:blipFill>
        <p:spPr bwMode="auto">
          <a:xfrm>
            <a:off x="1295400" y="2209800"/>
            <a:ext cx="6934200" cy="437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dirty="0" smtClean="0"/>
              <a:t>C. </a:t>
            </a:r>
            <a:r>
              <a:rPr lang="en-US" sz="3200" dirty="0" smtClean="0"/>
              <a:t>Another way to obtain energy that does not involve sunlight is </a:t>
            </a:r>
            <a:r>
              <a:rPr lang="en-US" sz="3600" u="sng" dirty="0" smtClean="0"/>
              <a:t>chemosynthesis.</a:t>
            </a:r>
            <a:endParaRPr lang="en-US" sz="3600" u="sng" dirty="0"/>
          </a:p>
        </p:txBody>
      </p:sp>
      <p:sp>
        <p:nvSpPr>
          <p:cNvPr id="4" name="Content Placeholder 3"/>
          <p:cNvSpPr>
            <a:spLocks noGrp="1"/>
          </p:cNvSpPr>
          <p:nvPr>
            <p:ph sz="half" idx="1"/>
          </p:nvPr>
        </p:nvSpPr>
        <p:spPr>
          <a:xfrm>
            <a:off x="152400" y="1447800"/>
            <a:ext cx="2286000" cy="4678363"/>
          </a:xfrm>
        </p:spPr>
        <p:txBody>
          <a:bodyPr/>
          <a:lstStyle/>
          <a:p>
            <a:pPr>
              <a:defRPr/>
            </a:pPr>
            <a:r>
              <a:rPr lang="en-US" dirty="0" smtClean="0"/>
              <a:t>Bacteria produce food and oxygen by dissolving sulfur compounds that escape lava in </a:t>
            </a:r>
            <a:r>
              <a:rPr lang="en-US" sz="3600" b="1" u="sng" dirty="0" smtClean="0"/>
              <a:t>rift zones.</a:t>
            </a:r>
            <a:endParaRPr lang="en-US" sz="3600" b="1" u="sng" dirty="0"/>
          </a:p>
        </p:txBody>
      </p:sp>
      <p:sp>
        <p:nvSpPr>
          <p:cNvPr id="5" name="Content Placeholder 4"/>
          <p:cNvSpPr>
            <a:spLocks noGrp="1"/>
          </p:cNvSpPr>
          <p:nvPr>
            <p:ph sz="half" idx="2"/>
          </p:nvPr>
        </p:nvSpPr>
        <p:spPr/>
        <p:txBody>
          <a:bodyPr/>
          <a:lstStyle/>
          <a:p>
            <a:pPr>
              <a:defRPr/>
            </a:pPr>
            <a:endParaRPr lang="en-US"/>
          </a:p>
        </p:txBody>
      </p:sp>
      <p:pic>
        <p:nvPicPr>
          <p:cNvPr id="8197" name="Picture 2" descr="http://www.pmel.noaa.gov/vents/nemo/education/images/chemosynthesis.jpg"/>
          <p:cNvPicPr>
            <a:picLocks noChangeAspect="1" noChangeArrowheads="1"/>
          </p:cNvPicPr>
          <p:nvPr/>
        </p:nvPicPr>
        <p:blipFill>
          <a:blip r:embed="rId2" cstate="print"/>
          <a:srcRect/>
          <a:stretch>
            <a:fillRect/>
          </a:stretch>
        </p:blipFill>
        <p:spPr bwMode="auto">
          <a:xfrm>
            <a:off x="2336800" y="1447800"/>
            <a:ext cx="6807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Chemosynthesis in action</a:t>
            </a:r>
            <a:endParaRPr lang="en-US" dirty="0"/>
          </a:p>
        </p:txBody>
      </p:sp>
      <p:sp>
        <p:nvSpPr>
          <p:cNvPr id="3" name="Content Placeholder 2"/>
          <p:cNvSpPr>
            <a:spLocks noGrp="1"/>
          </p:cNvSpPr>
          <p:nvPr>
            <p:ph idx="1"/>
          </p:nvPr>
        </p:nvSpPr>
        <p:spPr/>
        <p:txBody>
          <a:bodyPr/>
          <a:lstStyle/>
          <a:p>
            <a:r>
              <a:rPr lang="en-US" sz="1800" dirty="0">
                <a:hlinkClick r:id="rId2"/>
              </a:rPr>
              <a:t>http://</a:t>
            </a:r>
            <a:r>
              <a:rPr lang="en-US" sz="1800" dirty="0" smtClean="0">
                <a:hlinkClick r:id="rId2"/>
              </a:rPr>
              <a:t>video.nationalgeographic.com/video/hydrothermal-vents</a:t>
            </a:r>
            <a:r>
              <a:rPr lang="en-US" sz="1800" dirty="0" smtClean="0"/>
              <a:t> </a:t>
            </a:r>
            <a:endParaRPr lang="en-US" sz="1800" dirty="0"/>
          </a:p>
          <a:p>
            <a:r>
              <a:rPr lang="en-US" sz="1800" dirty="0" smtClean="0"/>
              <a:t>Chimneys spewing super-hot fluid create a unique environment along the ocean floor. Here, countless giant tubeworms flourish.</a:t>
            </a:r>
          </a:p>
          <a:p>
            <a:endParaRPr lang="en-US" dirty="0"/>
          </a:p>
        </p:txBody>
      </p:sp>
      <p:pic>
        <p:nvPicPr>
          <p:cNvPr id="4" name="Picture 3"/>
          <p:cNvPicPr>
            <a:picLocks noChangeAspect="1" noChangeArrowheads="1"/>
          </p:cNvPicPr>
          <p:nvPr/>
        </p:nvPicPr>
        <p:blipFill>
          <a:blip r:embed="rId3" cstate="print"/>
          <a:srcRect/>
          <a:stretch>
            <a:fillRect/>
          </a:stretch>
        </p:blipFill>
        <p:spPr>
          <a:xfrm>
            <a:off x="5410200" y="2971800"/>
            <a:ext cx="3571875" cy="3757613"/>
          </a:xfrm>
          <a:prstGeom prst="rect">
            <a:avLst/>
          </a:prstGeom>
          <a:noFill/>
        </p:spPr>
      </p:pic>
      <p:sp>
        <p:nvSpPr>
          <p:cNvPr id="5" name="Rectangle 4"/>
          <p:cNvSpPr/>
          <p:nvPr/>
        </p:nvSpPr>
        <p:spPr>
          <a:xfrm>
            <a:off x="6324600" y="3124200"/>
            <a:ext cx="2099614" cy="523220"/>
          </a:xfrm>
          <a:prstGeom prst="rect">
            <a:avLst/>
          </a:prstGeom>
        </p:spPr>
        <p:txBody>
          <a:bodyPr wrap="none">
            <a:spAutoFit/>
          </a:bodyPr>
          <a:lstStyle/>
          <a:p>
            <a:r>
              <a:rPr lang="en-US" sz="2800" b="1" dirty="0" smtClean="0"/>
              <a:t>Tube worms</a:t>
            </a:r>
            <a:endParaRPr lang="en-US" sz="2800" b="1" dirty="0"/>
          </a:p>
        </p:txBody>
      </p:sp>
      <p:pic>
        <p:nvPicPr>
          <p:cNvPr id="1026" name="Picture 2" descr="http://1.bp.blogspot.com/_4vn24YA-Rc4/SR18Ctg32DI/AAAAAAAAAV4/SyK9OBjMLqI/s400/A+black+smoker.jpg"/>
          <p:cNvPicPr>
            <a:picLocks noChangeAspect="1" noChangeArrowheads="1"/>
          </p:cNvPicPr>
          <p:nvPr/>
        </p:nvPicPr>
        <p:blipFill>
          <a:blip r:embed="rId4" cstate="print"/>
          <a:srcRect/>
          <a:stretch>
            <a:fillRect/>
          </a:stretch>
        </p:blipFill>
        <p:spPr bwMode="auto">
          <a:xfrm>
            <a:off x="152400" y="3048000"/>
            <a:ext cx="3320126" cy="36766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0" y="2133600"/>
            <a:ext cx="2667000" cy="1920875"/>
          </a:xfrm>
        </p:spPr>
        <p:txBody>
          <a:bodyPr/>
          <a:lstStyle/>
          <a:p>
            <a:pPr eaLnBrk="1" hangingPunct="1">
              <a:defRPr/>
            </a:pPr>
            <a:r>
              <a:rPr lang="en-US" dirty="0" smtClean="0"/>
              <a:t>III. Ocean life</a:t>
            </a:r>
          </a:p>
        </p:txBody>
      </p:sp>
      <p:sp>
        <p:nvSpPr>
          <p:cNvPr id="36870" name="Rectangle 6"/>
          <p:cNvSpPr>
            <a:spLocks noGrp="1" noChangeArrowheads="1"/>
          </p:cNvSpPr>
          <p:nvPr>
            <p:ph type="subTitle" idx="1"/>
          </p:nvPr>
        </p:nvSpPr>
        <p:spPr>
          <a:xfrm>
            <a:off x="533400" y="152400"/>
            <a:ext cx="7924800" cy="2286000"/>
          </a:xfrm>
        </p:spPr>
        <p:txBody>
          <a:bodyPr/>
          <a:lstStyle/>
          <a:p>
            <a:pPr eaLnBrk="1" hangingPunct="1">
              <a:defRPr/>
            </a:pPr>
            <a:r>
              <a:rPr lang="en-US" sz="4000" dirty="0" smtClean="0"/>
              <a:t>Divided into </a:t>
            </a:r>
            <a:r>
              <a:rPr lang="en-US" sz="4000" b="1" u="sng" dirty="0" smtClean="0"/>
              <a:t>plankton, nekton and benthos</a:t>
            </a:r>
            <a:r>
              <a:rPr lang="en-US" sz="4000" dirty="0" smtClean="0"/>
              <a:t> and they live in all environmental zones.</a:t>
            </a:r>
          </a:p>
        </p:txBody>
      </p:sp>
      <p:pic>
        <p:nvPicPr>
          <p:cNvPr id="4" name="Picture 2" descr="http://schools-wikipedia.org/images/878/87802.png"/>
          <p:cNvPicPr>
            <a:picLocks noChangeAspect="1" noChangeArrowheads="1"/>
          </p:cNvPicPr>
          <p:nvPr/>
        </p:nvPicPr>
        <p:blipFill>
          <a:blip r:embed="rId2" cstate="print"/>
          <a:srcRect/>
          <a:stretch>
            <a:fillRect/>
          </a:stretch>
        </p:blipFill>
        <p:spPr bwMode="auto">
          <a:xfrm>
            <a:off x="2616200" y="1962150"/>
            <a:ext cx="652780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600200"/>
          <a:ext cx="8229600" cy="2301240"/>
        </p:xfrm>
        <a:graphic>
          <a:graphicData uri="http://schemas.openxmlformats.org/drawingml/2006/table">
            <a:tbl>
              <a:tblPr firstRow="1" bandRow="1">
                <a:tableStyleId>{5C22544A-7EE6-4342-B048-85BDC9FD1C3A}</a:tableStyleId>
              </a:tblPr>
              <a:tblGrid>
                <a:gridCol w="1447800"/>
                <a:gridCol w="4038600"/>
                <a:gridCol w="2743200"/>
              </a:tblGrid>
              <a:tr h="370840">
                <a:tc>
                  <a:txBody>
                    <a:bodyPr/>
                    <a:lstStyle/>
                    <a:p>
                      <a:r>
                        <a:rPr lang="en-US" dirty="0" smtClean="0"/>
                        <a:t>Group</a:t>
                      </a:r>
                      <a:endParaRPr lang="en-US" dirty="0"/>
                    </a:p>
                  </a:txBody>
                  <a:tcPr/>
                </a:tc>
                <a:tc>
                  <a:txBody>
                    <a:bodyPr/>
                    <a:lstStyle/>
                    <a:p>
                      <a:r>
                        <a:rPr lang="en-US" dirty="0" smtClean="0"/>
                        <a:t>Example(s)</a:t>
                      </a:r>
                      <a:endParaRPr lang="en-US" dirty="0"/>
                    </a:p>
                  </a:txBody>
                  <a:tcPr/>
                </a:tc>
                <a:tc>
                  <a:txBody>
                    <a:bodyPr/>
                    <a:lstStyle/>
                    <a:p>
                      <a:r>
                        <a:rPr lang="en-US" dirty="0" smtClean="0"/>
                        <a:t>Where</a:t>
                      </a:r>
                      <a:endParaRPr lang="en-US" dirty="0"/>
                    </a:p>
                  </a:txBody>
                  <a:tcPr/>
                </a:tc>
              </a:tr>
              <a:tr h="370840">
                <a:tc>
                  <a:txBody>
                    <a:bodyPr/>
                    <a:lstStyle/>
                    <a:p>
                      <a:r>
                        <a:rPr lang="en-US" dirty="0" smtClean="0"/>
                        <a:t>Plankton</a:t>
                      </a:r>
                      <a:endParaRPr lang="en-US" dirty="0"/>
                    </a:p>
                  </a:txBody>
                  <a:tcPr/>
                </a:tc>
                <a:tc>
                  <a:txBody>
                    <a:bodyPr/>
                    <a:lstStyle/>
                    <a:p>
                      <a:endParaRPr lang="en-US" dirty="0"/>
                    </a:p>
                  </a:txBody>
                  <a:tcPr/>
                </a:tc>
                <a:tc>
                  <a:txBody>
                    <a:bodyPr/>
                    <a:lstStyle/>
                    <a:p>
                      <a:endParaRPr lang="en-US"/>
                    </a:p>
                  </a:txBody>
                  <a:tcPr/>
                </a:tc>
              </a:tr>
              <a:tr h="370840">
                <a:tc>
                  <a:txBody>
                    <a:bodyPr/>
                    <a:lstStyle/>
                    <a:p>
                      <a:r>
                        <a:rPr lang="en-US" dirty="0" smtClean="0"/>
                        <a:t>Nekton</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Benthos</a:t>
                      </a:r>
                      <a:endParaRPr lang="en-US" dirty="0"/>
                    </a:p>
                  </a:txBody>
                  <a:tcPr/>
                </a:tc>
                <a:tc>
                  <a:txBody>
                    <a:bodyPr/>
                    <a:lstStyle/>
                    <a:p>
                      <a:endParaRPr lang="en-US" dirty="0"/>
                    </a:p>
                  </a:txBody>
                  <a:tcPr/>
                </a:tc>
                <a:tc>
                  <a:txBody>
                    <a:bodyPr/>
                    <a:lstStyle/>
                    <a:p>
                      <a:r>
                        <a:rPr lang="en-US" dirty="0" smtClean="0"/>
                        <a:t>Anywhere</a:t>
                      </a:r>
                      <a:r>
                        <a:rPr lang="en-US" baseline="0" dirty="0" smtClean="0"/>
                        <a:t> on the </a:t>
                      </a:r>
                      <a:r>
                        <a:rPr lang="en-US" b="1" baseline="0" dirty="0" smtClean="0"/>
                        <a:t>bottom</a:t>
                      </a:r>
                      <a:r>
                        <a:rPr lang="en-US" baseline="0" dirty="0" smtClean="0"/>
                        <a:t> of the ocean floor from the intertidal zone to the deep rift zones/trenches.  </a:t>
                      </a:r>
                      <a:endParaRPr lang="en-US" dirty="0"/>
                    </a:p>
                  </a:txBody>
                  <a:tcPr/>
                </a:tc>
              </a:tr>
            </a:tbl>
          </a:graphicData>
        </a:graphic>
      </p:graphicFrame>
      <p:sp>
        <p:nvSpPr>
          <p:cNvPr id="5" name="Rectangle 4"/>
          <p:cNvSpPr/>
          <p:nvPr/>
        </p:nvSpPr>
        <p:spPr>
          <a:xfrm>
            <a:off x="914400" y="5562600"/>
            <a:ext cx="6172200" cy="646331"/>
          </a:xfrm>
          <a:prstGeom prst="rect">
            <a:avLst/>
          </a:prstGeom>
        </p:spPr>
        <p:txBody>
          <a:bodyPr wrap="square">
            <a:spAutoFit/>
          </a:bodyPr>
          <a:lstStyle/>
          <a:p>
            <a:r>
              <a:rPr lang="en-US" dirty="0" smtClean="0">
                <a:hlinkClick r:id="rId2"/>
              </a:rPr>
              <a:t>http://www.youtube.com/watch?v=p7txP9MOCqs</a:t>
            </a:r>
            <a:r>
              <a:rPr lang="en-US" dirty="0" smtClean="0"/>
              <a:t> Manatee – The Gentle Giants</a:t>
            </a:r>
            <a:endParaRPr lang="en-US" dirty="0"/>
          </a:p>
        </p:txBody>
      </p:sp>
      <p:sp>
        <p:nvSpPr>
          <p:cNvPr id="6" name="Rectangle 5"/>
          <p:cNvSpPr/>
          <p:nvPr/>
        </p:nvSpPr>
        <p:spPr>
          <a:xfrm>
            <a:off x="914400" y="4495800"/>
            <a:ext cx="6629400" cy="646331"/>
          </a:xfrm>
          <a:prstGeom prst="rect">
            <a:avLst/>
          </a:prstGeom>
        </p:spPr>
        <p:txBody>
          <a:bodyPr wrap="square">
            <a:spAutoFit/>
          </a:bodyPr>
          <a:lstStyle/>
          <a:p>
            <a:r>
              <a:rPr lang="en-US" dirty="0" smtClean="0">
                <a:hlinkClick r:id="rId3"/>
              </a:rPr>
              <a:t>http://www.youtube.com/watch?v=ngaTk1WLpyE</a:t>
            </a:r>
            <a:r>
              <a:rPr lang="en-US" dirty="0" smtClean="0"/>
              <a:t> Baby </a:t>
            </a:r>
            <a:r>
              <a:rPr lang="en-US" dirty="0" err="1" smtClean="0"/>
              <a:t>Shamu</a:t>
            </a:r>
            <a:r>
              <a:rPr lang="en-US" dirty="0" smtClean="0"/>
              <a:t> being born.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Plankton</a:t>
            </a:r>
            <a:br>
              <a:rPr lang="en-US" dirty="0" smtClean="0"/>
            </a:br>
            <a:r>
              <a:rPr lang="en-US" dirty="0" smtClean="0"/>
              <a:t>2 kinds </a:t>
            </a:r>
            <a:endParaRPr lang="en-US" dirty="0"/>
          </a:p>
        </p:txBody>
      </p:sp>
      <p:sp>
        <p:nvSpPr>
          <p:cNvPr id="3" name="Content Placeholder 2"/>
          <p:cNvSpPr>
            <a:spLocks noGrp="1"/>
          </p:cNvSpPr>
          <p:nvPr>
            <p:ph sz="half" idx="1"/>
          </p:nvPr>
        </p:nvSpPr>
        <p:spPr/>
        <p:txBody>
          <a:bodyPr/>
          <a:lstStyle/>
          <a:p>
            <a:pPr>
              <a:buFont typeface="Wingdings" pitchFamily="2" charset="2"/>
              <a:buNone/>
              <a:defRPr/>
            </a:pPr>
            <a:r>
              <a:rPr lang="en-US" sz="3200" b="1" dirty="0" smtClean="0">
                <a:solidFill>
                  <a:srgbClr val="66FFFF"/>
                </a:solidFill>
              </a:rPr>
              <a:t>Zooplankton</a:t>
            </a:r>
            <a:r>
              <a:rPr lang="en-US" dirty="0" smtClean="0"/>
              <a:t> :Animal like crab larvae</a:t>
            </a:r>
            <a:endParaRPr lang="en-US" dirty="0"/>
          </a:p>
        </p:txBody>
      </p:sp>
      <p:sp>
        <p:nvSpPr>
          <p:cNvPr id="4" name="Content Placeholder 3"/>
          <p:cNvSpPr>
            <a:spLocks noGrp="1"/>
          </p:cNvSpPr>
          <p:nvPr>
            <p:ph sz="half" idx="2"/>
          </p:nvPr>
        </p:nvSpPr>
        <p:spPr>
          <a:xfrm>
            <a:off x="4114800" y="1600200"/>
            <a:ext cx="4724400" cy="4525963"/>
          </a:xfrm>
        </p:spPr>
        <p:txBody>
          <a:bodyPr/>
          <a:lstStyle/>
          <a:p>
            <a:pPr>
              <a:defRPr/>
            </a:pPr>
            <a:r>
              <a:rPr lang="en-US" sz="3600" b="1" dirty="0" smtClean="0">
                <a:solidFill>
                  <a:srgbClr val="66FFFF"/>
                </a:solidFill>
              </a:rPr>
              <a:t>Phytoplankton</a:t>
            </a:r>
            <a:r>
              <a:rPr lang="en-US" dirty="0" smtClean="0"/>
              <a:t>: </a:t>
            </a:r>
          </a:p>
          <a:p>
            <a:pPr>
              <a:defRPr/>
            </a:pPr>
            <a:r>
              <a:rPr lang="en-US" dirty="0" smtClean="0"/>
              <a:t>Intertidal Zone: Sea weed</a:t>
            </a:r>
            <a:endParaRPr lang="en-US" dirty="0"/>
          </a:p>
        </p:txBody>
      </p:sp>
      <p:pic>
        <p:nvPicPr>
          <p:cNvPr id="10245" name="Picture 5" descr="Image:Codiumfragile.jpg">
            <a:hlinkClick r:id="rId2"/>
          </p:cNvPr>
          <p:cNvPicPr>
            <a:picLocks noChangeAspect="1" noChangeArrowheads="1"/>
          </p:cNvPicPr>
          <p:nvPr/>
        </p:nvPicPr>
        <p:blipFill>
          <a:blip r:embed="rId3" cstate="print"/>
          <a:srcRect/>
          <a:stretch>
            <a:fillRect/>
          </a:stretch>
        </p:blipFill>
        <p:spPr bwMode="auto">
          <a:xfrm>
            <a:off x="4191000" y="3124200"/>
            <a:ext cx="4673600" cy="3505200"/>
          </a:xfrm>
          <a:prstGeom prst="rect">
            <a:avLst/>
          </a:prstGeom>
          <a:noFill/>
          <a:ln w="9525">
            <a:noFill/>
            <a:miter lim="800000"/>
            <a:headEnd/>
            <a:tailEnd/>
          </a:ln>
        </p:spPr>
      </p:pic>
      <p:pic>
        <p:nvPicPr>
          <p:cNvPr id="10246" name="Picture 2" descr="http://seagrant.uaf.edu/news/06news/images/crab-rehab/crab-zoea-600.jpg"/>
          <p:cNvPicPr>
            <a:picLocks noChangeAspect="1" noChangeArrowheads="1"/>
          </p:cNvPicPr>
          <p:nvPr/>
        </p:nvPicPr>
        <p:blipFill>
          <a:blip r:embed="rId4" cstate="print"/>
          <a:srcRect/>
          <a:stretch>
            <a:fillRect/>
          </a:stretch>
        </p:blipFill>
        <p:spPr bwMode="auto">
          <a:xfrm>
            <a:off x="152400" y="2514600"/>
            <a:ext cx="3727450" cy="3062288"/>
          </a:xfrm>
          <a:prstGeom prst="rect">
            <a:avLst/>
          </a:prstGeom>
          <a:noFill/>
          <a:ln w="9525">
            <a:noFill/>
            <a:miter lim="800000"/>
            <a:headEnd/>
            <a:tailEnd/>
          </a:ln>
        </p:spPr>
      </p:pic>
      <p:pic>
        <p:nvPicPr>
          <p:cNvPr id="10247" name="Picture 4" descr="http://t0.gstatic.com/images?q=tbn:J-VUXbiomFVSRM:http://en.academic.ru/pictures/enwiki/77/Meganyctiphanes_norvegica2.jpg">
            <a:hlinkClick r:id="rId5"/>
          </p:cNvPr>
          <p:cNvPicPr>
            <a:picLocks noChangeAspect="1" noChangeArrowheads="1"/>
          </p:cNvPicPr>
          <p:nvPr/>
        </p:nvPicPr>
        <p:blipFill>
          <a:blip r:embed="rId6" cstate="print"/>
          <a:srcRect/>
          <a:stretch>
            <a:fillRect/>
          </a:stretch>
        </p:blipFill>
        <p:spPr bwMode="auto">
          <a:xfrm>
            <a:off x="2133600" y="5257800"/>
            <a:ext cx="2343150" cy="1343025"/>
          </a:xfrm>
          <a:prstGeom prst="rect">
            <a:avLst/>
          </a:prstGeom>
          <a:noFill/>
          <a:ln w="9525">
            <a:noFill/>
            <a:miter lim="800000"/>
            <a:headEnd/>
            <a:tailEnd/>
          </a:ln>
        </p:spPr>
      </p:pic>
      <p:pic>
        <p:nvPicPr>
          <p:cNvPr id="10248" name="Picture 6" descr="http://ricksaphire.com/Photos/plankton.jpg">
            <a:hlinkClick r:id="rId7"/>
          </p:cNvPr>
          <p:cNvPicPr>
            <a:picLocks noChangeAspect="1" noChangeArrowheads="1"/>
          </p:cNvPicPr>
          <p:nvPr/>
        </p:nvPicPr>
        <p:blipFill>
          <a:blip r:embed="rId8" cstate="print"/>
          <a:srcRect/>
          <a:stretch>
            <a:fillRect/>
          </a:stretch>
        </p:blipFill>
        <p:spPr bwMode="auto">
          <a:xfrm>
            <a:off x="1752600" y="0"/>
            <a:ext cx="1447800" cy="1689100"/>
          </a:xfrm>
          <a:prstGeom prst="rect">
            <a:avLst/>
          </a:prstGeom>
          <a:noFill/>
          <a:ln w="9525">
            <a:noFill/>
            <a:miter lim="800000"/>
            <a:headEnd/>
            <a:tailEnd/>
          </a:ln>
        </p:spPr>
      </p:pic>
      <p:pic>
        <p:nvPicPr>
          <p:cNvPr id="10249" name="Picture 8" descr="http://www.daviddarling.info/images/diatoms.jpg"/>
          <p:cNvPicPr>
            <a:picLocks noChangeAspect="1" noChangeArrowheads="1"/>
          </p:cNvPicPr>
          <p:nvPr/>
        </p:nvPicPr>
        <p:blipFill>
          <a:blip r:embed="rId9" cstate="print"/>
          <a:srcRect/>
          <a:stretch>
            <a:fillRect/>
          </a:stretch>
        </p:blipFill>
        <p:spPr bwMode="auto">
          <a:xfrm>
            <a:off x="6467475" y="5003800"/>
            <a:ext cx="2676525" cy="1854200"/>
          </a:xfrm>
          <a:prstGeom prst="rect">
            <a:avLst/>
          </a:prstGeom>
          <a:noFill/>
          <a:ln w="9525">
            <a:noFill/>
            <a:miter lim="800000"/>
            <a:headEnd/>
            <a:tailEnd/>
          </a:ln>
        </p:spPr>
      </p:pic>
      <p:cxnSp>
        <p:nvCxnSpPr>
          <p:cNvPr id="11" name="Straight Arrow Connector 10"/>
          <p:cNvCxnSpPr/>
          <p:nvPr/>
        </p:nvCxnSpPr>
        <p:spPr bwMode="auto">
          <a:xfrm flipH="1">
            <a:off x="1524000" y="1295400"/>
            <a:ext cx="2133600" cy="457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5562600" y="1371600"/>
            <a:ext cx="914400" cy="457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6" name="Rectangle 15"/>
          <p:cNvSpPr/>
          <p:nvPr/>
        </p:nvSpPr>
        <p:spPr>
          <a:xfrm rot="1066343">
            <a:off x="6679487" y="1361932"/>
            <a:ext cx="2034852" cy="646331"/>
          </a:xfrm>
          <a:prstGeom prst="rect">
            <a:avLst/>
          </a:prstGeom>
        </p:spPr>
        <p:txBody>
          <a:bodyPr wrap="none">
            <a:spAutoFit/>
          </a:bodyPr>
          <a:lstStyle/>
          <a:p>
            <a:pPr>
              <a:buNone/>
              <a:defRPr/>
            </a:pPr>
            <a:r>
              <a:rPr lang="en-US" sz="3600" dirty="0" smtClean="0"/>
              <a:t>*Plant like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mtClean="0"/>
              <a:t>Portuguese Man-O-war</a:t>
            </a:r>
          </a:p>
        </p:txBody>
      </p:sp>
      <p:sp>
        <p:nvSpPr>
          <p:cNvPr id="14339" name="Rectangle 3"/>
          <p:cNvSpPr>
            <a:spLocks noGrp="1" noChangeArrowheads="1"/>
          </p:cNvSpPr>
          <p:nvPr>
            <p:ph type="body" idx="1"/>
          </p:nvPr>
        </p:nvSpPr>
        <p:spPr>
          <a:xfrm>
            <a:off x="4495800" y="1600200"/>
            <a:ext cx="4191000" cy="4525963"/>
          </a:xfrm>
        </p:spPr>
        <p:txBody>
          <a:bodyPr/>
          <a:lstStyle/>
          <a:p>
            <a:pPr eaLnBrk="1" hangingPunct="1">
              <a:defRPr/>
            </a:pPr>
            <a:r>
              <a:rPr lang="en-US" dirty="0" smtClean="0"/>
              <a:t>Plankton life group FLOATS in the </a:t>
            </a:r>
            <a:r>
              <a:rPr lang="en-US" b="1" dirty="0" smtClean="0">
                <a:solidFill>
                  <a:srgbClr val="FFC000"/>
                </a:solidFill>
                <a:latin typeface="Arial Black" pitchFamily="34" charset="0"/>
              </a:rPr>
              <a:t>surface zone.</a:t>
            </a:r>
          </a:p>
        </p:txBody>
      </p:sp>
      <p:pic>
        <p:nvPicPr>
          <p:cNvPr id="11268" name="Picture 5" descr="Image:Portuguese Man-O-War (Physalia physalis).jpg">
            <a:hlinkClick r:id="rId2"/>
          </p:cNvPr>
          <p:cNvPicPr>
            <a:picLocks noChangeAspect="1" noChangeArrowheads="1"/>
          </p:cNvPicPr>
          <p:nvPr/>
        </p:nvPicPr>
        <p:blipFill>
          <a:blip r:embed="rId3" cstate="print"/>
          <a:srcRect/>
          <a:stretch>
            <a:fillRect/>
          </a:stretch>
        </p:blipFill>
        <p:spPr bwMode="auto">
          <a:xfrm>
            <a:off x="228600" y="1152525"/>
            <a:ext cx="4162425"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2682</TotalTime>
  <Words>377</Words>
  <Application>Microsoft Office PowerPoint</Application>
  <PresentationFormat>On-screen Show (4:3)</PresentationFormat>
  <Paragraphs>72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Garamond</vt:lpstr>
      <vt:lpstr>Wingdings</vt:lpstr>
      <vt:lpstr>Stream</vt:lpstr>
      <vt:lpstr>I. Life in the ocean</vt:lpstr>
      <vt:lpstr>II. Important gases like CO2, N, and O2 are also found in seawater.</vt:lpstr>
      <vt:lpstr>B. Respiration:  Oxygen is combined with food so energy can be used.</vt:lpstr>
      <vt:lpstr>C. Another way to obtain energy that does not involve sunlight is chemosynthesis.</vt:lpstr>
      <vt:lpstr>Chemosynthesis in action</vt:lpstr>
      <vt:lpstr>III. Ocean life</vt:lpstr>
      <vt:lpstr>PowerPoint Presentation</vt:lpstr>
      <vt:lpstr>Plankton 2 kinds </vt:lpstr>
      <vt:lpstr>Portuguese Man-O-war</vt:lpstr>
      <vt:lpstr>Nekton:  swim freely between all 3 zones. </vt:lpstr>
      <vt:lpstr>Clownfish and sea anemone</vt:lpstr>
      <vt:lpstr>Neritic Zone: Skate (nekton)</vt:lpstr>
      <vt:lpstr> Yellowfin tuna </vt:lpstr>
      <vt:lpstr>Open Ocean Zone Nekton</vt:lpstr>
      <vt:lpstr>Blue Crab</vt:lpstr>
      <vt:lpstr>Bathyal Subzone Nekton </vt:lpstr>
      <vt:lpstr>Shrimp</vt:lpstr>
      <vt:lpstr>Benthos</vt:lpstr>
      <vt:lpstr>Intertidal Zone on Continental Shelf (benthos)</vt:lpstr>
      <vt:lpstr>Barnacles and limpets compete for intertidal space.</vt:lpstr>
      <vt:lpstr>Marine Blue mussels</vt:lpstr>
      <vt:lpstr>Coral reef</vt:lpstr>
      <vt:lpstr>More coral in New Guinea</vt:lpstr>
      <vt:lpstr>PowerPoint Presentation</vt:lpstr>
      <vt:lpstr>Neritic zone Edge of continental shelf</vt:lpstr>
      <vt:lpstr>Giant Kelp in Monterey Bay aquarium</vt:lpstr>
      <vt:lpstr>Anglerfish</vt:lpstr>
      <vt:lpstr>Devilfish</vt:lpstr>
    </vt:vector>
  </TitlesOfParts>
  <Company>wcpss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wcpss</dc:creator>
  <cp:lastModifiedBy>Rose Wallace</cp:lastModifiedBy>
  <cp:revision>78</cp:revision>
  <dcterms:created xsi:type="dcterms:W3CDTF">2008-04-14T18:25:38Z</dcterms:created>
  <dcterms:modified xsi:type="dcterms:W3CDTF">2017-04-18T15:00:37Z</dcterms:modified>
</cp:coreProperties>
</file>