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bin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6262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193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55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333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84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52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24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63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7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92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46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1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1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98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5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17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86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6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9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282890" y="-54"/>
            <a:ext cx="6858000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40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2286000" y="0"/>
            <a:ext cx="76199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408064" y="2745869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5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2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21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1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 rot="-2131329">
            <a:off x="396725" y="954340"/>
            <a:ext cx="685799" cy="204309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701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757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2573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3639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816" y="21102"/>
            <a:ext cx="1702190" cy="1702190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12873" y="-54"/>
            <a:ext cx="8131127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Weather and Climate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432559" y="3358442"/>
            <a:ext cx="7406639" cy="284641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5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The Atmosphere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2.5.1Summarize information from charts and graphs regarding layers of the atmosphere, temperature, chemical composition, and interaction with radiant energy.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54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715707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6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60483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Solar Fundamentals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200525" y="38100"/>
            <a:ext cx="46848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Atmospheric Basics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126109"/>
            <a:ext cx="4495800" cy="37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023257" y="1447800"/>
            <a:ext cx="7910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Sun is the source of all energy in the atmosphere.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energy is transferred to Earth and throughout the atmosphere through conduction, convection &amp; radiation.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116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915" y="2775857"/>
            <a:ext cx="3428700" cy="40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Solar Fundamentals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200525" y="38100"/>
            <a:ext cx="46848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Atmospheric Basics</a:t>
            </a:r>
          </a:p>
        </p:txBody>
      </p:sp>
      <p:sp>
        <p:nvSpPr>
          <p:cNvPr id="174" name="Shape 174"/>
          <p:cNvSpPr/>
          <p:nvPr/>
        </p:nvSpPr>
        <p:spPr>
          <a:xfrm>
            <a:off x="1055913" y="1197432"/>
            <a:ext cx="8088000" cy="81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A4"/>
              </a:buClr>
              <a:buSzPct val="100000"/>
              <a:buFont typeface="Arial"/>
              <a:buChar char="–"/>
            </a:pPr>
            <a:r>
              <a:rPr lang="en-US" sz="2600" b="1">
                <a:solidFill>
                  <a:srgbClr val="0051A4"/>
                </a:solidFill>
                <a:latin typeface="Cabin"/>
                <a:ea typeface="Cabin"/>
                <a:cs typeface="Cabin"/>
                <a:sym typeface="Cabin"/>
              </a:rPr>
              <a:t>Conduction</a:t>
            </a:r>
            <a:r>
              <a:rPr lang="en-US" sz="26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the transfer of energy that occurs when molecules collide. </a:t>
            </a:r>
          </a:p>
        </p:txBody>
      </p:sp>
      <p:sp>
        <p:nvSpPr>
          <p:cNvPr id="175" name="Shape 175"/>
          <p:cNvSpPr/>
          <p:nvPr/>
        </p:nvSpPr>
        <p:spPr>
          <a:xfrm>
            <a:off x="3675887" y="2264228"/>
            <a:ext cx="5257800" cy="404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Through conduction, energy is transferred from the particles of air near Earth’s surface to the particles of air in the lowest layer of the atmosphere.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conduction to occur, substances must be in contact with one another.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Conduction affects only a very thin atmospheric layer near Earth’s surface. </a:t>
            </a:r>
          </a:p>
        </p:txBody>
      </p:sp>
      <p:sp>
        <p:nvSpPr>
          <p:cNvPr id="2" name="SMARTInkShape-1"/>
          <p:cNvSpPr/>
          <p:nvPr/>
        </p:nvSpPr>
        <p:spPr>
          <a:xfrm>
            <a:off x="5625703" y="3286127"/>
            <a:ext cx="1009056" cy="35718"/>
          </a:xfrm>
          <a:custGeom>
            <a:avLst/>
            <a:gdLst/>
            <a:ahLst/>
            <a:cxnLst/>
            <a:rect l="0" t="0" r="0" b="0"/>
            <a:pathLst>
              <a:path w="1009056" h="35718">
                <a:moveTo>
                  <a:pt x="0" y="8928"/>
                </a:moveTo>
                <a:lnTo>
                  <a:pt x="9481" y="4187"/>
                </a:lnTo>
                <a:lnTo>
                  <a:pt x="52380" y="162"/>
                </a:lnTo>
                <a:lnTo>
                  <a:pt x="70288" y="1012"/>
                </a:lnTo>
                <a:lnTo>
                  <a:pt x="111624" y="8102"/>
                </a:lnTo>
                <a:lnTo>
                  <a:pt x="153275" y="6119"/>
                </a:lnTo>
                <a:lnTo>
                  <a:pt x="173294" y="3711"/>
                </a:lnTo>
                <a:lnTo>
                  <a:pt x="202168" y="4957"/>
                </a:lnTo>
                <a:lnTo>
                  <a:pt x="245207" y="978"/>
                </a:lnTo>
                <a:lnTo>
                  <a:pt x="280131" y="288"/>
                </a:lnTo>
                <a:lnTo>
                  <a:pt x="324512" y="55"/>
                </a:lnTo>
                <a:lnTo>
                  <a:pt x="363897" y="6"/>
                </a:lnTo>
                <a:lnTo>
                  <a:pt x="408526" y="0"/>
                </a:lnTo>
                <a:lnTo>
                  <a:pt x="452914" y="2644"/>
                </a:lnTo>
                <a:lnTo>
                  <a:pt x="495379" y="7687"/>
                </a:lnTo>
                <a:lnTo>
                  <a:pt x="539008" y="8682"/>
                </a:lnTo>
                <a:lnTo>
                  <a:pt x="578233" y="8896"/>
                </a:lnTo>
                <a:lnTo>
                  <a:pt x="615715" y="15058"/>
                </a:lnTo>
                <a:lnTo>
                  <a:pt x="659203" y="17693"/>
                </a:lnTo>
                <a:lnTo>
                  <a:pt x="673851" y="17848"/>
                </a:lnTo>
                <a:lnTo>
                  <a:pt x="679166" y="20499"/>
                </a:lnTo>
                <a:lnTo>
                  <a:pt x="681973" y="22595"/>
                </a:lnTo>
                <a:lnTo>
                  <a:pt x="710696" y="26235"/>
                </a:lnTo>
                <a:lnTo>
                  <a:pt x="753446" y="26787"/>
                </a:lnTo>
                <a:lnTo>
                  <a:pt x="775129" y="26787"/>
                </a:lnTo>
                <a:lnTo>
                  <a:pt x="781104" y="22046"/>
                </a:lnTo>
                <a:lnTo>
                  <a:pt x="782673" y="21642"/>
                </a:lnTo>
                <a:lnTo>
                  <a:pt x="783720" y="22365"/>
                </a:lnTo>
                <a:lnTo>
                  <a:pt x="784417" y="23839"/>
                </a:lnTo>
                <a:lnTo>
                  <a:pt x="785875" y="24822"/>
                </a:lnTo>
                <a:lnTo>
                  <a:pt x="792666" y="26205"/>
                </a:lnTo>
                <a:lnTo>
                  <a:pt x="834823" y="26787"/>
                </a:lnTo>
                <a:lnTo>
                  <a:pt x="836346" y="27779"/>
                </a:lnTo>
                <a:lnTo>
                  <a:pt x="837360" y="29433"/>
                </a:lnTo>
                <a:lnTo>
                  <a:pt x="838037" y="31527"/>
                </a:lnTo>
                <a:lnTo>
                  <a:pt x="839480" y="31932"/>
                </a:lnTo>
                <a:lnTo>
                  <a:pt x="846960" y="27661"/>
                </a:lnTo>
                <a:lnTo>
                  <a:pt x="847414" y="28361"/>
                </a:lnTo>
                <a:lnTo>
                  <a:pt x="848052" y="32104"/>
                </a:lnTo>
                <a:lnTo>
                  <a:pt x="848285" y="27683"/>
                </a:lnTo>
                <a:lnTo>
                  <a:pt x="853050" y="31793"/>
                </a:lnTo>
                <a:lnTo>
                  <a:pt x="854450" y="32108"/>
                </a:lnTo>
                <a:lnTo>
                  <a:pt x="855384" y="31327"/>
                </a:lnTo>
                <a:lnTo>
                  <a:pt x="856005" y="29814"/>
                </a:lnTo>
                <a:lnTo>
                  <a:pt x="856421" y="29797"/>
                </a:lnTo>
                <a:lnTo>
                  <a:pt x="857141" y="34741"/>
                </a:lnTo>
                <a:lnTo>
                  <a:pt x="859847" y="35283"/>
                </a:lnTo>
                <a:lnTo>
                  <a:pt x="882428" y="35717"/>
                </a:lnTo>
                <a:lnTo>
                  <a:pt x="891586" y="28028"/>
                </a:lnTo>
                <a:lnTo>
                  <a:pt x="897300" y="27155"/>
                </a:lnTo>
                <a:lnTo>
                  <a:pt x="915081" y="26796"/>
                </a:lnTo>
                <a:lnTo>
                  <a:pt x="920325" y="24145"/>
                </a:lnTo>
                <a:lnTo>
                  <a:pt x="927036" y="19100"/>
                </a:lnTo>
                <a:lnTo>
                  <a:pt x="935490" y="18103"/>
                </a:lnTo>
                <a:lnTo>
                  <a:pt x="980139" y="17857"/>
                </a:lnTo>
                <a:lnTo>
                  <a:pt x="1008945" y="17857"/>
                </a:lnTo>
                <a:lnTo>
                  <a:pt x="1009055" y="267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/>
        </p:nvSpPr>
        <p:spPr>
          <a:xfrm>
            <a:off x="5589984" y="3625453"/>
            <a:ext cx="892970" cy="35720"/>
          </a:xfrm>
          <a:custGeom>
            <a:avLst/>
            <a:gdLst/>
            <a:ahLst/>
            <a:cxnLst/>
            <a:rect l="0" t="0" r="0" b="0"/>
            <a:pathLst>
              <a:path w="892970" h="35720">
                <a:moveTo>
                  <a:pt x="0" y="17860"/>
                </a:moveTo>
                <a:lnTo>
                  <a:pt x="0" y="22600"/>
                </a:lnTo>
                <a:lnTo>
                  <a:pt x="993" y="23996"/>
                </a:lnTo>
                <a:lnTo>
                  <a:pt x="2646" y="24927"/>
                </a:lnTo>
                <a:lnTo>
                  <a:pt x="8562" y="26680"/>
                </a:lnTo>
                <a:lnTo>
                  <a:pt x="47738" y="26789"/>
                </a:lnTo>
                <a:lnTo>
                  <a:pt x="49685" y="27781"/>
                </a:lnTo>
                <a:lnTo>
                  <a:pt x="50983" y="29435"/>
                </a:lnTo>
                <a:lnTo>
                  <a:pt x="51848" y="31530"/>
                </a:lnTo>
                <a:lnTo>
                  <a:pt x="53417" y="32926"/>
                </a:lnTo>
                <a:lnTo>
                  <a:pt x="57806" y="34478"/>
                </a:lnTo>
                <a:lnTo>
                  <a:pt x="100845" y="35709"/>
                </a:lnTo>
                <a:lnTo>
                  <a:pt x="145481" y="35719"/>
                </a:lnTo>
                <a:lnTo>
                  <a:pt x="189256" y="35719"/>
                </a:lnTo>
                <a:lnTo>
                  <a:pt x="231606" y="35719"/>
                </a:lnTo>
                <a:lnTo>
                  <a:pt x="274585" y="35719"/>
                </a:lnTo>
                <a:lnTo>
                  <a:pt x="315448" y="35719"/>
                </a:lnTo>
                <a:lnTo>
                  <a:pt x="358888" y="35719"/>
                </a:lnTo>
                <a:lnTo>
                  <a:pt x="401270" y="35719"/>
                </a:lnTo>
                <a:lnTo>
                  <a:pt x="444249" y="35719"/>
                </a:lnTo>
                <a:lnTo>
                  <a:pt x="484681" y="35719"/>
                </a:lnTo>
                <a:lnTo>
                  <a:pt x="525528" y="35719"/>
                </a:lnTo>
                <a:lnTo>
                  <a:pt x="533870" y="33073"/>
                </a:lnTo>
                <a:lnTo>
                  <a:pt x="537484" y="30978"/>
                </a:lnTo>
                <a:lnTo>
                  <a:pt x="540885" y="30574"/>
                </a:lnTo>
                <a:lnTo>
                  <a:pt x="551405" y="32761"/>
                </a:lnTo>
                <a:lnTo>
                  <a:pt x="591838" y="26919"/>
                </a:lnTo>
                <a:lnTo>
                  <a:pt x="618747" y="26797"/>
                </a:lnTo>
                <a:lnTo>
                  <a:pt x="663275" y="18023"/>
                </a:lnTo>
                <a:lnTo>
                  <a:pt x="704121" y="17862"/>
                </a:lnTo>
                <a:lnTo>
                  <a:pt x="720471" y="16868"/>
                </a:lnTo>
                <a:lnTo>
                  <a:pt x="742788" y="10171"/>
                </a:lnTo>
                <a:lnTo>
                  <a:pt x="782587" y="7959"/>
                </a:lnTo>
                <a:lnTo>
                  <a:pt x="808062" y="1244"/>
                </a:lnTo>
                <a:lnTo>
                  <a:pt x="810567" y="1822"/>
                </a:lnTo>
                <a:lnTo>
                  <a:pt x="815997" y="5109"/>
                </a:lnTo>
                <a:lnTo>
                  <a:pt x="818834" y="5390"/>
                </a:lnTo>
                <a:lnTo>
                  <a:pt x="839407" y="403"/>
                </a:lnTo>
                <a:lnTo>
                  <a:pt x="879439" y="0"/>
                </a:lnTo>
                <a:lnTo>
                  <a:pt x="880973" y="992"/>
                </a:lnTo>
                <a:lnTo>
                  <a:pt x="881995" y="2646"/>
                </a:lnTo>
                <a:lnTo>
                  <a:pt x="882676" y="4741"/>
                </a:lnTo>
                <a:lnTo>
                  <a:pt x="883131" y="5145"/>
                </a:lnTo>
                <a:lnTo>
                  <a:pt x="883434" y="4422"/>
                </a:lnTo>
                <a:lnTo>
                  <a:pt x="883636" y="2948"/>
                </a:lnTo>
                <a:lnTo>
                  <a:pt x="884763" y="2957"/>
                </a:lnTo>
                <a:lnTo>
                  <a:pt x="891692" y="7947"/>
                </a:lnTo>
                <a:lnTo>
                  <a:pt x="892118" y="7283"/>
                </a:lnTo>
                <a:lnTo>
                  <a:pt x="892717" y="3591"/>
                </a:lnTo>
                <a:lnTo>
                  <a:pt x="892857" y="5896"/>
                </a:lnTo>
                <a:lnTo>
                  <a:pt x="892894" y="5914"/>
                </a:lnTo>
                <a:lnTo>
                  <a:pt x="892959" y="975"/>
                </a:lnTo>
                <a:lnTo>
                  <a:pt x="892969" y="89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3"/>
          <p:cNvSpPr/>
          <p:nvPr/>
        </p:nvSpPr>
        <p:spPr>
          <a:xfrm>
            <a:off x="5464969" y="4697016"/>
            <a:ext cx="1035845" cy="68235"/>
          </a:xfrm>
          <a:custGeom>
            <a:avLst/>
            <a:gdLst/>
            <a:ahLst/>
            <a:cxnLst/>
            <a:rect l="0" t="0" r="0" b="0"/>
            <a:pathLst>
              <a:path w="1035845" h="68235">
                <a:moveTo>
                  <a:pt x="0" y="26789"/>
                </a:moveTo>
                <a:lnTo>
                  <a:pt x="0" y="40350"/>
                </a:lnTo>
                <a:lnTo>
                  <a:pt x="992" y="41782"/>
                </a:lnTo>
                <a:lnTo>
                  <a:pt x="2645" y="42738"/>
                </a:lnTo>
                <a:lnTo>
                  <a:pt x="9713" y="44082"/>
                </a:lnTo>
                <a:lnTo>
                  <a:pt x="38808" y="44645"/>
                </a:lnTo>
                <a:lnTo>
                  <a:pt x="40755" y="45638"/>
                </a:lnTo>
                <a:lnTo>
                  <a:pt x="42052" y="47293"/>
                </a:lnTo>
                <a:lnTo>
                  <a:pt x="42917" y="49388"/>
                </a:lnTo>
                <a:lnTo>
                  <a:pt x="44487" y="50784"/>
                </a:lnTo>
                <a:lnTo>
                  <a:pt x="48876" y="52336"/>
                </a:lnTo>
                <a:lnTo>
                  <a:pt x="86326" y="54563"/>
                </a:lnTo>
                <a:lnTo>
                  <a:pt x="98227" y="60644"/>
                </a:lnTo>
                <a:lnTo>
                  <a:pt x="140890" y="63493"/>
                </a:lnTo>
                <a:lnTo>
                  <a:pt x="150592" y="67245"/>
                </a:lnTo>
                <a:lnTo>
                  <a:pt x="154965" y="67650"/>
                </a:lnTo>
                <a:lnTo>
                  <a:pt x="165860" y="65464"/>
                </a:lnTo>
                <a:lnTo>
                  <a:pt x="172272" y="68121"/>
                </a:lnTo>
                <a:lnTo>
                  <a:pt x="175372" y="68234"/>
                </a:lnTo>
                <a:lnTo>
                  <a:pt x="194447" y="63141"/>
                </a:lnTo>
                <a:lnTo>
                  <a:pt x="239076" y="62518"/>
                </a:lnTo>
                <a:lnTo>
                  <a:pt x="273929" y="61516"/>
                </a:lnTo>
                <a:lnTo>
                  <a:pt x="301036" y="54819"/>
                </a:lnTo>
                <a:lnTo>
                  <a:pt x="345659" y="53610"/>
                </a:lnTo>
                <a:lnTo>
                  <a:pt x="378873" y="52588"/>
                </a:lnTo>
                <a:lnTo>
                  <a:pt x="407680" y="45476"/>
                </a:lnTo>
                <a:lnTo>
                  <a:pt x="451943" y="44696"/>
                </a:lnTo>
                <a:lnTo>
                  <a:pt x="494460" y="43662"/>
                </a:lnTo>
                <a:lnTo>
                  <a:pt x="534296" y="36961"/>
                </a:lnTo>
                <a:lnTo>
                  <a:pt x="571170" y="35964"/>
                </a:lnTo>
                <a:lnTo>
                  <a:pt x="605026" y="35791"/>
                </a:lnTo>
                <a:lnTo>
                  <a:pt x="641185" y="34748"/>
                </a:lnTo>
                <a:lnTo>
                  <a:pt x="679901" y="29588"/>
                </a:lnTo>
                <a:lnTo>
                  <a:pt x="718924" y="27157"/>
                </a:lnTo>
                <a:lnTo>
                  <a:pt x="760830" y="26803"/>
                </a:lnTo>
                <a:lnTo>
                  <a:pt x="771732" y="25803"/>
                </a:lnTo>
                <a:lnTo>
                  <a:pt x="810003" y="18411"/>
                </a:lnTo>
                <a:lnTo>
                  <a:pt x="851544" y="17881"/>
                </a:lnTo>
                <a:lnTo>
                  <a:pt x="886503" y="17860"/>
                </a:lnTo>
                <a:lnTo>
                  <a:pt x="928517" y="9092"/>
                </a:lnTo>
                <a:lnTo>
                  <a:pt x="957202" y="8939"/>
                </a:lnTo>
                <a:lnTo>
                  <a:pt x="963849" y="6288"/>
                </a:lnTo>
                <a:lnTo>
                  <a:pt x="967012" y="4192"/>
                </a:lnTo>
                <a:lnTo>
                  <a:pt x="970112" y="3787"/>
                </a:lnTo>
                <a:lnTo>
                  <a:pt x="976202" y="5982"/>
                </a:lnTo>
                <a:lnTo>
                  <a:pt x="979216" y="5972"/>
                </a:lnTo>
                <a:lnTo>
                  <a:pt x="997142" y="655"/>
                </a:lnTo>
                <a:lnTo>
                  <a:pt x="10358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"/>
          <p:cNvSpPr/>
          <p:nvPr/>
        </p:nvSpPr>
        <p:spPr>
          <a:xfrm>
            <a:off x="7492008" y="5473898"/>
            <a:ext cx="1178720" cy="61610"/>
          </a:xfrm>
          <a:custGeom>
            <a:avLst/>
            <a:gdLst/>
            <a:ahLst/>
            <a:cxnLst/>
            <a:rect l="0" t="0" r="0" b="0"/>
            <a:pathLst>
              <a:path w="1178720" h="61610">
                <a:moveTo>
                  <a:pt x="0" y="0"/>
                </a:moveTo>
                <a:lnTo>
                  <a:pt x="0" y="4741"/>
                </a:lnTo>
                <a:lnTo>
                  <a:pt x="992" y="6137"/>
                </a:lnTo>
                <a:lnTo>
                  <a:pt x="2646" y="7068"/>
                </a:lnTo>
                <a:lnTo>
                  <a:pt x="8820" y="8898"/>
                </a:lnTo>
                <a:lnTo>
                  <a:pt x="52218" y="8930"/>
                </a:lnTo>
                <a:lnTo>
                  <a:pt x="66845" y="8930"/>
                </a:lnTo>
                <a:lnTo>
                  <a:pt x="68375" y="9922"/>
                </a:lnTo>
                <a:lnTo>
                  <a:pt x="69397" y="11576"/>
                </a:lnTo>
                <a:lnTo>
                  <a:pt x="71034" y="16619"/>
                </a:lnTo>
                <a:lnTo>
                  <a:pt x="73904" y="17308"/>
                </a:lnTo>
                <a:lnTo>
                  <a:pt x="88918" y="17859"/>
                </a:lnTo>
                <a:lnTo>
                  <a:pt x="96351" y="23996"/>
                </a:lnTo>
                <a:lnTo>
                  <a:pt x="106675" y="26680"/>
                </a:lnTo>
                <a:lnTo>
                  <a:pt x="120713" y="26788"/>
                </a:lnTo>
                <a:lnTo>
                  <a:pt x="122147" y="27781"/>
                </a:lnTo>
                <a:lnTo>
                  <a:pt x="123104" y="29435"/>
                </a:lnTo>
                <a:lnTo>
                  <a:pt x="124637" y="34477"/>
                </a:lnTo>
                <a:lnTo>
                  <a:pt x="127493" y="35167"/>
                </a:lnTo>
                <a:lnTo>
                  <a:pt x="170268" y="35719"/>
                </a:lnTo>
                <a:lnTo>
                  <a:pt x="182846" y="35719"/>
                </a:lnTo>
                <a:lnTo>
                  <a:pt x="184406" y="36711"/>
                </a:lnTo>
                <a:lnTo>
                  <a:pt x="185445" y="38365"/>
                </a:lnTo>
                <a:lnTo>
                  <a:pt x="186138" y="40460"/>
                </a:lnTo>
                <a:lnTo>
                  <a:pt x="187591" y="41856"/>
                </a:lnTo>
                <a:lnTo>
                  <a:pt x="195089" y="44281"/>
                </a:lnTo>
                <a:lnTo>
                  <a:pt x="239457" y="44649"/>
                </a:lnTo>
                <a:lnTo>
                  <a:pt x="283623" y="44649"/>
                </a:lnTo>
                <a:lnTo>
                  <a:pt x="327767" y="44649"/>
                </a:lnTo>
                <a:lnTo>
                  <a:pt x="371101" y="44649"/>
                </a:lnTo>
                <a:lnTo>
                  <a:pt x="414994" y="44649"/>
                </a:lnTo>
                <a:lnTo>
                  <a:pt x="458769" y="44649"/>
                </a:lnTo>
                <a:lnTo>
                  <a:pt x="502529" y="44649"/>
                </a:lnTo>
                <a:lnTo>
                  <a:pt x="545696" y="44649"/>
                </a:lnTo>
                <a:lnTo>
                  <a:pt x="562461" y="44649"/>
                </a:lnTo>
                <a:lnTo>
                  <a:pt x="562560" y="52338"/>
                </a:lnTo>
                <a:lnTo>
                  <a:pt x="562567" y="48470"/>
                </a:lnTo>
                <a:lnTo>
                  <a:pt x="563561" y="48189"/>
                </a:lnTo>
                <a:lnTo>
                  <a:pt x="571467" y="53555"/>
                </a:lnTo>
                <a:lnTo>
                  <a:pt x="615779" y="53579"/>
                </a:lnTo>
                <a:lnTo>
                  <a:pt x="628544" y="53579"/>
                </a:lnTo>
                <a:lnTo>
                  <a:pt x="630365" y="54570"/>
                </a:lnTo>
                <a:lnTo>
                  <a:pt x="631579" y="56224"/>
                </a:lnTo>
                <a:lnTo>
                  <a:pt x="632388" y="58319"/>
                </a:lnTo>
                <a:lnTo>
                  <a:pt x="632929" y="58723"/>
                </a:lnTo>
                <a:lnTo>
                  <a:pt x="633288" y="58000"/>
                </a:lnTo>
                <a:lnTo>
                  <a:pt x="633527" y="56526"/>
                </a:lnTo>
                <a:lnTo>
                  <a:pt x="634680" y="56536"/>
                </a:lnTo>
                <a:lnTo>
                  <a:pt x="641654" y="61526"/>
                </a:lnTo>
                <a:lnTo>
                  <a:pt x="642082" y="60861"/>
                </a:lnTo>
                <a:lnTo>
                  <a:pt x="642557" y="57477"/>
                </a:lnTo>
                <a:lnTo>
                  <a:pt x="643675" y="57169"/>
                </a:lnTo>
                <a:lnTo>
                  <a:pt x="650593" y="61609"/>
                </a:lnTo>
                <a:lnTo>
                  <a:pt x="651017" y="60916"/>
                </a:lnTo>
                <a:lnTo>
                  <a:pt x="651489" y="57501"/>
                </a:lnTo>
                <a:lnTo>
                  <a:pt x="652607" y="56194"/>
                </a:lnTo>
                <a:lnTo>
                  <a:pt x="656495" y="54741"/>
                </a:lnTo>
                <a:lnTo>
                  <a:pt x="700853" y="53579"/>
                </a:lnTo>
                <a:lnTo>
                  <a:pt x="743208" y="53579"/>
                </a:lnTo>
                <a:lnTo>
                  <a:pt x="786479" y="53579"/>
                </a:lnTo>
                <a:lnTo>
                  <a:pt x="830529" y="53579"/>
                </a:lnTo>
                <a:lnTo>
                  <a:pt x="874948" y="53579"/>
                </a:lnTo>
                <a:lnTo>
                  <a:pt x="918365" y="53579"/>
                </a:lnTo>
                <a:lnTo>
                  <a:pt x="926611" y="47442"/>
                </a:lnTo>
                <a:lnTo>
                  <a:pt x="934907" y="45476"/>
                </a:lnTo>
                <a:lnTo>
                  <a:pt x="977563" y="44649"/>
                </a:lnTo>
                <a:lnTo>
                  <a:pt x="1007402" y="44649"/>
                </a:lnTo>
                <a:lnTo>
                  <a:pt x="1013305" y="39908"/>
                </a:lnTo>
                <a:lnTo>
                  <a:pt x="1015857" y="39504"/>
                </a:lnTo>
                <a:lnTo>
                  <a:pt x="1018551" y="40227"/>
                </a:lnTo>
                <a:lnTo>
                  <a:pt x="1021339" y="41701"/>
                </a:lnTo>
                <a:lnTo>
                  <a:pt x="1023196" y="41692"/>
                </a:lnTo>
                <a:lnTo>
                  <a:pt x="1024437" y="40693"/>
                </a:lnTo>
                <a:lnTo>
                  <a:pt x="1025262" y="39034"/>
                </a:lnTo>
                <a:lnTo>
                  <a:pt x="1026805" y="37930"/>
                </a:lnTo>
                <a:lnTo>
                  <a:pt x="1033717" y="36374"/>
                </a:lnTo>
                <a:lnTo>
                  <a:pt x="1069908" y="35720"/>
                </a:lnTo>
                <a:lnTo>
                  <a:pt x="1078365" y="29582"/>
                </a:lnTo>
                <a:lnTo>
                  <a:pt x="1083846" y="28031"/>
                </a:lnTo>
                <a:lnTo>
                  <a:pt x="1086696" y="28609"/>
                </a:lnTo>
                <a:lnTo>
                  <a:pt x="1092510" y="31897"/>
                </a:lnTo>
                <a:lnTo>
                  <a:pt x="1094457" y="32179"/>
                </a:lnTo>
                <a:lnTo>
                  <a:pt x="1095755" y="31374"/>
                </a:lnTo>
                <a:lnTo>
                  <a:pt x="1097838" y="27695"/>
                </a:lnTo>
                <a:lnTo>
                  <a:pt x="1105379" y="26968"/>
                </a:lnTo>
                <a:lnTo>
                  <a:pt x="1149885" y="26790"/>
                </a:lnTo>
                <a:lnTo>
                  <a:pt x="1159498" y="26790"/>
                </a:lnTo>
                <a:lnTo>
                  <a:pt x="1169386" y="18227"/>
                </a:lnTo>
                <a:lnTo>
                  <a:pt x="1178719" y="17860"/>
                </a:lnTo>
                <a:lnTo>
                  <a:pt x="1173978" y="17860"/>
                </a:lnTo>
                <a:lnTo>
                  <a:pt x="1172581" y="18852"/>
                </a:lnTo>
                <a:lnTo>
                  <a:pt x="1171650" y="20505"/>
                </a:lnTo>
                <a:lnTo>
                  <a:pt x="1169789" y="267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687" y="3342089"/>
            <a:ext cx="3810000" cy="25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Solar Fundamentals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200525" y="38100"/>
            <a:ext cx="46848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Atmospheric Basics</a:t>
            </a:r>
          </a:p>
        </p:txBody>
      </p:sp>
      <p:sp>
        <p:nvSpPr>
          <p:cNvPr id="183" name="Shape 183"/>
          <p:cNvSpPr/>
          <p:nvPr/>
        </p:nvSpPr>
        <p:spPr>
          <a:xfrm>
            <a:off x="1035586" y="1066800"/>
            <a:ext cx="8108400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A4"/>
              </a:buClr>
              <a:buSzPct val="100000"/>
              <a:buFont typeface="Arial"/>
              <a:buChar char="–"/>
            </a:pPr>
            <a:r>
              <a:rPr lang="en-US" sz="2400" b="1">
                <a:solidFill>
                  <a:srgbClr val="0051A4"/>
                </a:solidFill>
                <a:latin typeface="Cabin"/>
                <a:ea typeface="Cabin"/>
                <a:cs typeface="Cabin"/>
                <a:sym typeface="Cabin"/>
              </a:rPr>
              <a:t>Convection</a:t>
            </a:r>
            <a:r>
              <a:rPr lang="en-US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the transfer of energy by the flow of a heated substance. </a:t>
            </a:r>
          </a:p>
        </p:txBody>
      </p:sp>
      <p:sp>
        <p:nvSpPr>
          <p:cNvPr id="184" name="Shape 184"/>
          <p:cNvSpPr/>
          <p:nvPr/>
        </p:nvSpPr>
        <p:spPr>
          <a:xfrm>
            <a:off x="1035586" y="1668886"/>
            <a:ext cx="5334000" cy="518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Pockets of air near Earth’s surface are heated, become less dense than the surrounding air, and rise.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 the warm air rises, it expands and starts to cool.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it cools below the temperature of the surrounding air, it increases in density and sinks.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Convection currents are among the main mechanisms responsible for the vertical motions of air, which in turn cause different types of weather.</a:t>
            </a:r>
          </a:p>
        </p:txBody>
      </p:sp>
      <p:sp>
        <p:nvSpPr>
          <p:cNvPr id="2" name="SMARTInkShape-5"/>
          <p:cNvSpPr/>
          <p:nvPr/>
        </p:nvSpPr>
        <p:spPr>
          <a:xfrm>
            <a:off x="4063009" y="2312789"/>
            <a:ext cx="1419820" cy="107157"/>
          </a:xfrm>
          <a:custGeom>
            <a:avLst/>
            <a:gdLst/>
            <a:ahLst/>
            <a:cxnLst/>
            <a:rect l="0" t="0" r="0" b="0"/>
            <a:pathLst>
              <a:path w="1419820" h="107157">
                <a:moveTo>
                  <a:pt x="17858" y="0"/>
                </a:moveTo>
                <a:lnTo>
                  <a:pt x="1349" y="0"/>
                </a:lnTo>
                <a:lnTo>
                  <a:pt x="899" y="992"/>
                </a:lnTo>
                <a:lnTo>
                  <a:pt x="0" y="13660"/>
                </a:lnTo>
                <a:lnTo>
                  <a:pt x="992" y="15060"/>
                </a:lnTo>
                <a:lnTo>
                  <a:pt x="2645" y="15993"/>
                </a:lnTo>
                <a:lnTo>
                  <a:pt x="9093" y="17614"/>
                </a:lnTo>
                <a:lnTo>
                  <a:pt x="29887" y="17850"/>
                </a:lnTo>
                <a:lnTo>
                  <a:pt x="35772" y="20501"/>
                </a:lnTo>
                <a:lnTo>
                  <a:pt x="41695" y="23994"/>
                </a:lnTo>
                <a:lnTo>
                  <a:pt x="53582" y="26237"/>
                </a:lnTo>
                <a:lnTo>
                  <a:pt x="56557" y="26421"/>
                </a:lnTo>
                <a:lnTo>
                  <a:pt x="62508" y="29271"/>
                </a:lnTo>
                <a:lnTo>
                  <a:pt x="68461" y="32853"/>
                </a:lnTo>
                <a:lnTo>
                  <a:pt x="80366" y="35153"/>
                </a:lnTo>
                <a:lnTo>
                  <a:pt x="108891" y="35686"/>
                </a:lnTo>
                <a:lnTo>
                  <a:pt x="115533" y="38350"/>
                </a:lnTo>
                <a:lnTo>
                  <a:pt x="118693" y="40449"/>
                </a:lnTo>
                <a:lnTo>
                  <a:pt x="132623" y="43404"/>
                </a:lnTo>
                <a:lnTo>
                  <a:pt x="176027" y="44616"/>
                </a:lnTo>
                <a:lnTo>
                  <a:pt x="185059" y="47280"/>
                </a:lnTo>
                <a:lnTo>
                  <a:pt x="193373" y="50779"/>
                </a:lnTo>
                <a:lnTo>
                  <a:pt x="233495" y="53469"/>
                </a:lnTo>
                <a:lnTo>
                  <a:pt x="273083" y="53572"/>
                </a:lnTo>
                <a:lnTo>
                  <a:pt x="306779" y="54570"/>
                </a:lnTo>
                <a:lnTo>
                  <a:pt x="342321" y="61680"/>
                </a:lnTo>
                <a:lnTo>
                  <a:pt x="383976" y="62459"/>
                </a:lnTo>
                <a:lnTo>
                  <a:pt x="425647" y="62505"/>
                </a:lnTo>
                <a:lnTo>
                  <a:pt x="468311" y="62508"/>
                </a:lnTo>
                <a:lnTo>
                  <a:pt x="511140" y="62508"/>
                </a:lnTo>
                <a:lnTo>
                  <a:pt x="529582" y="63500"/>
                </a:lnTo>
                <a:lnTo>
                  <a:pt x="548606" y="67653"/>
                </a:lnTo>
                <a:lnTo>
                  <a:pt x="571661" y="65465"/>
                </a:lnTo>
                <a:lnTo>
                  <a:pt x="603870" y="70455"/>
                </a:lnTo>
                <a:lnTo>
                  <a:pt x="641026" y="66886"/>
                </a:lnTo>
                <a:lnTo>
                  <a:pt x="685555" y="71038"/>
                </a:lnTo>
                <a:lnTo>
                  <a:pt x="730193" y="71402"/>
                </a:lnTo>
                <a:lnTo>
                  <a:pt x="773786" y="71435"/>
                </a:lnTo>
                <a:lnTo>
                  <a:pt x="817302" y="71437"/>
                </a:lnTo>
                <a:lnTo>
                  <a:pt x="861145" y="72430"/>
                </a:lnTo>
                <a:lnTo>
                  <a:pt x="884200" y="76582"/>
                </a:lnTo>
                <a:lnTo>
                  <a:pt x="904040" y="74395"/>
                </a:lnTo>
                <a:lnTo>
                  <a:pt x="946497" y="79930"/>
                </a:lnTo>
                <a:lnTo>
                  <a:pt x="988214" y="80342"/>
                </a:lnTo>
                <a:lnTo>
                  <a:pt x="1028676" y="80365"/>
                </a:lnTo>
                <a:lnTo>
                  <a:pt x="1068124" y="81359"/>
                </a:lnTo>
                <a:lnTo>
                  <a:pt x="1103459" y="88056"/>
                </a:lnTo>
                <a:lnTo>
                  <a:pt x="1127949" y="83907"/>
                </a:lnTo>
                <a:lnTo>
                  <a:pt x="1145926" y="86267"/>
                </a:lnTo>
                <a:lnTo>
                  <a:pt x="1163820" y="83548"/>
                </a:lnTo>
                <a:lnTo>
                  <a:pt x="1205505" y="88873"/>
                </a:lnTo>
                <a:lnTo>
                  <a:pt x="1246995" y="89280"/>
                </a:lnTo>
                <a:lnTo>
                  <a:pt x="1286037" y="89296"/>
                </a:lnTo>
                <a:lnTo>
                  <a:pt x="1296860" y="90289"/>
                </a:lnTo>
                <a:lnTo>
                  <a:pt x="1315127" y="96985"/>
                </a:lnTo>
                <a:lnTo>
                  <a:pt x="1333581" y="92837"/>
                </a:lnTo>
                <a:lnTo>
                  <a:pt x="1378137" y="98203"/>
                </a:lnTo>
                <a:lnTo>
                  <a:pt x="1405045" y="98226"/>
                </a:lnTo>
                <a:lnTo>
                  <a:pt x="1406993" y="99219"/>
                </a:lnTo>
                <a:lnTo>
                  <a:pt x="1408292" y="100872"/>
                </a:lnTo>
                <a:lnTo>
                  <a:pt x="1409158" y="102967"/>
                </a:lnTo>
                <a:lnTo>
                  <a:pt x="1410727" y="104363"/>
                </a:lnTo>
                <a:lnTo>
                  <a:pt x="1419819" y="1071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6"/>
          <p:cNvSpPr/>
          <p:nvPr/>
        </p:nvSpPr>
        <p:spPr>
          <a:xfrm>
            <a:off x="3464719" y="3187898"/>
            <a:ext cx="705446" cy="26791"/>
          </a:xfrm>
          <a:custGeom>
            <a:avLst/>
            <a:gdLst/>
            <a:ahLst/>
            <a:cxnLst/>
            <a:rect l="0" t="0" r="0" b="0"/>
            <a:pathLst>
              <a:path w="705446" h="26791">
                <a:moveTo>
                  <a:pt x="0" y="8930"/>
                </a:moveTo>
                <a:lnTo>
                  <a:pt x="0" y="368"/>
                </a:lnTo>
                <a:lnTo>
                  <a:pt x="43555" y="0"/>
                </a:lnTo>
                <a:lnTo>
                  <a:pt x="87388" y="0"/>
                </a:lnTo>
                <a:lnTo>
                  <a:pt x="128266" y="0"/>
                </a:lnTo>
                <a:lnTo>
                  <a:pt x="170887" y="0"/>
                </a:lnTo>
                <a:lnTo>
                  <a:pt x="210570" y="0"/>
                </a:lnTo>
                <a:lnTo>
                  <a:pt x="250409" y="0"/>
                </a:lnTo>
                <a:lnTo>
                  <a:pt x="294528" y="0"/>
                </a:lnTo>
                <a:lnTo>
                  <a:pt x="333031" y="0"/>
                </a:lnTo>
                <a:lnTo>
                  <a:pt x="374494" y="0"/>
                </a:lnTo>
                <a:lnTo>
                  <a:pt x="417785" y="0"/>
                </a:lnTo>
                <a:lnTo>
                  <a:pt x="449209" y="993"/>
                </a:lnTo>
                <a:lnTo>
                  <a:pt x="486150" y="8103"/>
                </a:lnTo>
                <a:lnTo>
                  <a:pt x="528998" y="8857"/>
                </a:lnTo>
                <a:lnTo>
                  <a:pt x="571451" y="8926"/>
                </a:lnTo>
                <a:lnTo>
                  <a:pt x="595122" y="9922"/>
                </a:lnTo>
                <a:lnTo>
                  <a:pt x="622468" y="16618"/>
                </a:lnTo>
                <a:lnTo>
                  <a:pt x="663730" y="17850"/>
                </a:lnTo>
                <a:lnTo>
                  <a:pt x="669707" y="20501"/>
                </a:lnTo>
                <a:lnTo>
                  <a:pt x="672690" y="22597"/>
                </a:lnTo>
                <a:lnTo>
                  <a:pt x="674679" y="23003"/>
                </a:lnTo>
                <a:lnTo>
                  <a:pt x="676004" y="22280"/>
                </a:lnTo>
                <a:lnTo>
                  <a:pt x="676888" y="20807"/>
                </a:lnTo>
                <a:lnTo>
                  <a:pt x="678470" y="20817"/>
                </a:lnTo>
                <a:lnTo>
                  <a:pt x="686189" y="25807"/>
                </a:lnTo>
                <a:lnTo>
                  <a:pt x="705445" y="267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7"/>
          <p:cNvSpPr/>
          <p:nvPr/>
        </p:nvSpPr>
        <p:spPr>
          <a:xfrm>
            <a:off x="2571750" y="3500470"/>
            <a:ext cx="714376" cy="35687"/>
          </a:xfrm>
          <a:custGeom>
            <a:avLst/>
            <a:gdLst/>
            <a:ahLst/>
            <a:cxnLst/>
            <a:rect l="0" t="0" r="0" b="0"/>
            <a:pathLst>
              <a:path w="714376" h="35687">
                <a:moveTo>
                  <a:pt x="0" y="17827"/>
                </a:moveTo>
                <a:lnTo>
                  <a:pt x="4741" y="13086"/>
                </a:lnTo>
                <a:lnTo>
                  <a:pt x="9714" y="10759"/>
                </a:lnTo>
                <a:lnTo>
                  <a:pt x="52369" y="8906"/>
                </a:lnTo>
                <a:lnTo>
                  <a:pt x="92385" y="7905"/>
                </a:lnTo>
                <a:lnTo>
                  <a:pt x="109236" y="1829"/>
                </a:lnTo>
                <a:lnTo>
                  <a:pt x="153421" y="0"/>
                </a:lnTo>
                <a:lnTo>
                  <a:pt x="190769" y="961"/>
                </a:lnTo>
                <a:lnTo>
                  <a:pt x="225120" y="8345"/>
                </a:lnTo>
                <a:lnTo>
                  <a:pt x="264804" y="9868"/>
                </a:lnTo>
                <a:lnTo>
                  <a:pt x="292081" y="16583"/>
                </a:lnTo>
                <a:lnTo>
                  <a:pt x="332195" y="17718"/>
                </a:lnTo>
                <a:lnTo>
                  <a:pt x="371706" y="17817"/>
                </a:lnTo>
                <a:lnTo>
                  <a:pt x="413721" y="17826"/>
                </a:lnTo>
                <a:lnTo>
                  <a:pt x="455596" y="17827"/>
                </a:lnTo>
                <a:lnTo>
                  <a:pt x="494856" y="17827"/>
                </a:lnTo>
                <a:lnTo>
                  <a:pt x="537077" y="17827"/>
                </a:lnTo>
                <a:lnTo>
                  <a:pt x="577529" y="17827"/>
                </a:lnTo>
                <a:lnTo>
                  <a:pt x="619130" y="17827"/>
                </a:lnTo>
                <a:lnTo>
                  <a:pt x="654321" y="17827"/>
                </a:lnTo>
                <a:lnTo>
                  <a:pt x="696346" y="26593"/>
                </a:lnTo>
                <a:lnTo>
                  <a:pt x="699379" y="26648"/>
                </a:lnTo>
                <a:lnTo>
                  <a:pt x="714375" y="356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8"/>
          <p:cNvSpPr/>
          <p:nvPr/>
        </p:nvSpPr>
        <p:spPr>
          <a:xfrm>
            <a:off x="2580680" y="3946922"/>
            <a:ext cx="759024" cy="35720"/>
          </a:xfrm>
          <a:custGeom>
            <a:avLst/>
            <a:gdLst/>
            <a:ahLst/>
            <a:cxnLst/>
            <a:rect l="0" t="0" r="0" b="0"/>
            <a:pathLst>
              <a:path w="759024" h="35720">
                <a:moveTo>
                  <a:pt x="0" y="17859"/>
                </a:moveTo>
                <a:lnTo>
                  <a:pt x="38731" y="17859"/>
                </a:lnTo>
                <a:lnTo>
                  <a:pt x="44664" y="15213"/>
                </a:lnTo>
                <a:lnTo>
                  <a:pt x="47636" y="13118"/>
                </a:lnTo>
                <a:lnTo>
                  <a:pt x="61298" y="10171"/>
                </a:lnTo>
                <a:lnTo>
                  <a:pt x="101314" y="7959"/>
                </a:lnTo>
                <a:lnTo>
                  <a:pt x="118685" y="1244"/>
                </a:lnTo>
                <a:lnTo>
                  <a:pt x="163212" y="14"/>
                </a:lnTo>
                <a:lnTo>
                  <a:pt x="204663" y="0"/>
                </a:lnTo>
                <a:lnTo>
                  <a:pt x="226307" y="992"/>
                </a:lnTo>
                <a:lnTo>
                  <a:pt x="243177" y="7068"/>
                </a:lnTo>
                <a:lnTo>
                  <a:pt x="286355" y="8881"/>
                </a:lnTo>
                <a:lnTo>
                  <a:pt x="327457" y="8926"/>
                </a:lnTo>
                <a:lnTo>
                  <a:pt x="368103" y="8929"/>
                </a:lnTo>
                <a:lnTo>
                  <a:pt x="408157" y="8930"/>
                </a:lnTo>
                <a:lnTo>
                  <a:pt x="449482" y="8930"/>
                </a:lnTo>
                <a:lnTo>
                  <a:pt x="486712" y="8930"/>
                </a:lnTo>
                <a:lnTo>
                  <a:pt x="530483" y="9922"/>
                </a:lnTo>
                <a:lnTo>
                  <a:pt x="559467" y="17032"/>
                </a:lnTo>
                <a:lnTo>
                  <a:pt x="602167" y="17838"/>
                </a:lnTo>
                <a:lnTo>
                  <a:pt x="645366" y="17859"/>
                </a:lnTo>
                <a:lnTo>
                  <a:pt x="654931" y="18851"/>
                </a:lnTo>
                <a:lnTo>
                  <a:pt x="672322" y="25548"/>
                </a:lnTo>
                <a:lnTo>
                  <a:pt x="714207" y="26774"/>
                </a:lnTo>
                <a:lnTo>
                  <a:pt x="745011" y="26789"/>
                </a:lnTo>
                <a:lnTo>
                  <a:pt x="750481" y="29435"/>
                </a:lnTo>
                <a:lnTo>
                  <a:pt x="759023" y="357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9"/>
          <p:cNvSpPr/>
          <p:nvPr/>
        </p:nvSpPr>
        <p:spPr>
          <a:xfrm>
            <a:off x="4875609" y="4566855"/>
            <a:ext cx="812603" cy="14076"/>
          </a:xfrm>
          <a:custGeom>
            <a:avLst/>
            <a:gdLst/>
            <a:ahLst/>
            <a:cxnLst/>
            <a:rect l="0" t="0" r="0" b="0"/>
            <a:pathLst>
              <a:path w="812603" h="14076">
                <a:moveTo>
                  <a:pt x="0" y="14075"/>
                </a:moveTo>
                <a:lnTo>
                  <a:pt x="0" y="5177"/>
                </a:lnTo>
                <a:lnTo>
                  <a:pt x="16586" y="5145"/>
                </a:lnTo>
                <a:lnTo>
                  <a:pt x="37866" y="12834"/>
                </a:lnTo>
                <a:lnTo>
                  <a:pt x="81142" y="14060"/>
                </a:lnTo>
                <a:lnTo>
                  <a:pt x="122085" y="14074"/>
                </a:lnTo>
                <a:lnTo>
                  <a:pt x="163714" y="5972"/>
                </a:lnTo>
                <a:lnTo>
                  <a:pt x="205568" y="5217"/>
                </a:lnTo>
                <a:lnTo>
                  <a:pt x="249970" y="5151"/>
                </a:lnTo>
                <a:lnTo>
                  <a:pt x="294502" y="5145"/>
                </a:lnTo>
                <a:lnTo>
                  <a:pt x="333029" y="5145"/>
                </a:lnTo>
                <a:lnTo>
                  <a:pt x="374494" y="5145"/>
                </a:lnTo>
                <a:lnTo>
                  <a:pt x="417785" y="5145"/>
                </a:lnTo>
                <a:lnTo>
                  <a:pt x="461256" y="5145"/>
                </a:lnTo>
                <a:lnTo>
                  <a:pt x="504765" y="5145"/>
                </a:lnTo>
                <a:lnTo>
                  <a:pt x="549313" y="5145"/>
                </a:lnTo>
                <a:lnTo>
                  <a:pt x="591005" y="5145"/>
                </a:lnTo>
                <a:lnTo>
                  <a:pt x="633601" y="5145"/>
                </a:lnTo>
                <a:lnTo>
                  <a:pt x="661489" y="0"/>
                </a:lnTo>
                <a:lnTo>
                  <a:pt x="705312" y="4757"/>
                </a:lnTo>
                <a:lnTo>
                  <a:pt x="747997" y="5135"/>
                </a:lnTo>
                <a:lnTo>
                  <a:pt x="791726" y="5145"/>
                </a:lnTo>
                <a:lnTo>
                  <a:pt x="796048" y="7791"/>
                </a:lnTo>
                <a:lnTo>
                  <a:pt x="802166" y="12834"/>
                </a:lnTo>
                <a:lnTo>
                  <a:pt x="812602" y="140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Solar Fundamentals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200525" y="38100"/>
            <a:ext cx="46848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Atmospheric Basics</a:t>
            </a:r>
          </a:p>
        </p:txBody>
      </p:sp>
      <p:sp>
        <p:nvSpPr>
          <p:cNvPr id="191" name="Shape 191"/>
          <p:cNvSpPr/>
          <p:nvPr/>
        </p:nvSpPr>
        <p:spPr>
          <a:xfrm>
            <a:off x="923924" y="1175658"/>
            <a:ext cx="8220000" cy="26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A4"/>
              </a:buClr>
              <a:buSzPct val="100000"/>
              <a:buFont typeface="Arial"/>
              <a:buChar char="–"/>
            </a:pPr>
            <a:r>
              <a:rPr lang="en-US" sz="2600" b="1">
                <a:solidFill>
                  <a:srgbClr val="0051A4"/>
                </a:solidFill>
                <a:latin typeface="Cabin"/>
                <a:ea typeface="Cabin"/>
                <a:cs typeface="Cabin"/>
                <a:sym typeface="Cabin"/>
              </a:rPr>
              <a:t>Radiation</a:t>
            </a:r>
            <a:r>
              <a:rPr lang="en-US" sz="26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the transfer of energy through space by visible light, ultraviolet radiation, and other forms of electromagnetic waves.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Sun is shining on, and therefore warming, some portion of Earth’s surface at all times. </a:t>
            </a:r>
          </a:p>
          <a:p>
            <a:pPr marL="346075" marR="0" lvl="0" indent="-346075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923925" y="3690257"/>
            <a:ext cx="3276600" cy="208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While Earth is absorbing solar radiation, it is also continuously sending energy back into space. 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89" y="3690257"/>
            <a:ext cx="4968900" cy="31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MARTInkShape-10"/>
          <p:cNvSpPr/>
          <p:nvPr/>
        </p:nvSpPr>
        <p:spPr>
          <a:xfrm>
            <a:off x="6759773" y="2794992"/>
            <a:ext cx="1348384" cy="44650"/>
          </a:xfrm>
          <a:custGeom>
            <a:avLst/>
            <a:gdLst/>
            <a:ahLst/>
            <a:cxnLst/>
            <a:rect l="0" t="0" r="0" b="0"/>
            <a:pathLst>
              <a:path w="1348384" h="44650">
                <a:moveTo>
                  <a:pt x="0" y="17860"/>
                </a:moveTo>
                <a:lnTo>
                  <a:pt x="26605" y="17860"/>
                </a:lnTo>
                <a:lnTo>
                  <a:pt x="34314" y="15214"/>
                </a:lnTo>
                <a:lnTo>
                  <a:pt x="41048" y="11722"/>
                </a:lnTo>
                <a:lnTo>
                  <a:pt x="56473" y="9298"/>
                </a:lnTo>
                <a:lnTo>
                  <a:pt x="95996" y="7944"/>
                </a:lnTo>
                <a:lnTo>
                  <a:pt x="121190" y="828"/>
                </a:lnTo>
                <a:lnTo>
                  <a:pt x="163046" y="22"/>
                </a:lnTo>
                <a:lnTo>
                  <a:pt x="207622" y="1"/>
                </a:lnTo>
                <a:lnTo>
                  <a:pt x="252173" y="0"/>
                </a:lnTo>
                <a:lnTo>
                  <a:pt x="294476" y="0"/>
                </a:lnTo>
                <a:lnTo>
                  <a:pt x="337891" y="0"/>
                </a:lnTo>
                <a:lnTo>
                  <a:pt x="380916" y="0"/>
                </a:lnTo>
                <a:lnTo>
                  <a:pt x="405788" y="5145"/>
                </a:lnTo>
                <a:lnTo>
                  <a:pt x="428804" y="2958"/>
                </a:lnTo>
                <a:lnTo>
                  <a:pt x="465739" y="7947"/>
                </a:lnTo>
                <a:lnTo>
                  <a:pt x="499462" y="4378"/>
                </a:lnTo>
                <a:lnTo>
                  <a:pt x="528497" y="8031"/>
                </a:lnTo>
                <a:lnTo>
                  <a:pt x="568146" y="1163"/>
                </a:lnTo>
                <a:lnTo>
                  <a:pt x="598398" y="1222"/>
                </a:lnTo>
                <a:lnTo>
                  <a:pt x="635394" y="7719"/>
                </a:lnTo>
                <a:lnTo>
                  <a:pt x="671772" y="4348"/>
                </a:lnTo>
                <a:lnTo>
                  <a:pt x="705849" y="8025"/>
                </a:lnTo>
                <a:lnTo>
                  <a:pt x="743080" y="4389"/>
                </a:lnTo>
                <a:lnTo>
                  <a:pt x="786066" y="8332"/>
                </a:lnTo>
                <a:lnTo>
                  <a:pt x="830495" y="8851"/>
                </a:lnTo>
                <a:lnTo>
                  <a:pt x="868047" y="4497"/>
                </a:lnTo>
                <a:lnTo>
                  <a:pt x="911074" y="8346"/>
                </a:lnTo>
                <a:lnTo>
                  <a:pt x="955509" y="8853"/>
                </a:lnTo>
                <a:lnTo>
                  <a:pt x="993062" y="8920"/>
                </a:lnTo>
                <a:lnTo>
                  <a:pt x="1036090" y="8928"/>
                </a:lnTo>
                <a:lnTo>
                  <a:pt x="1075784" y="8929"/>
                </a:lnTo>
                <a:lnTo>
                  <a:pt x="1114122" y="15997"/>
                </a:lnTo>
                <a:lnTo>
                  <a:pt x="1151839" y="17614"/>
                </a:lnTo>
                <a:lnTo>
                  <a:pt x="1191349" y="17838"/>
                </a:lnTo>
                <a:lnTo>
                  <a:pt x="1233431" y="18850"/>
                </a:lnTo>
                <a:lnTo>
                  <a:pt x="1251850" y="24927"/>
                </a:lnTo>
                <a:lnTo>
                  <a:pt x="1294064" y="26741"/>
                </a:lnTo>
                <a:lnTo>
                  <a:pt x="1306566" y="26780"/>
                </a:lnTo>
                <a:lnTo>
                  <a:pt x="1312599" y="29431"/>
                </a:lnTo>
                <a:lnTo>
                  <a:pt x="1318588" y="32924"/>
                </a:lnTo>
                <a:lnTo>
                  <a:pt x="1330518" y="35167"/>
                </a:lnTo>
                <a:lnTo>
                  <a:pt x="1339299" y="35709"/>
                </a:lnTo>
                <a:lnTo>
                  <a:pt x="1339440" y="43406"/>
                </a:lnTo>
                <a:lnTo>
                  <a:pt x="1340436" y="43820"/>
                </a:lnTo>
                <a:lnTo>
                  <a:pt x="1348383" y="446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11"/>
          <p:cNvSpPr/>
          <p:nvPr/>
        </p:nvSpPr>
        <p:spPr>
          <a:xfrm>
            <a:off x="1339453" y="4388089"/>
            <a:ext cx="1321595" cy="32107"/>
          </a:xfrm>
          <a:custGeom>
            <a:avLst/>
            <a:gdLst/>
            <a:ahLst/>
            <a:cxnLst/>
            <a:rect l="0" t="0" r="0" b="0"/>
            <a:pathLst>
              <a:path w="1321595" h="32107">
                <a:moveTo>
                  <a:pt x="0" y="14247"/>
                </a:moveTo>
                <a:lnTo>
                  <a:pt x="41753" y="14247"/>
                </a:lnTo>
                <a:lnTo>
                  <a:pt x="83773" y="14247"/>
                </a:lnTo>
                <a:lnTo>
                  <a:pt x="91141" y="14247"/>
                </a:lnTo>
                <a:lnTo>
                  <a:pt x="97724" y="16893"/>
                </a:lnTo>
                <a:lnTo>
                  <a:pt x="103956" y="20383"/>
                </a:lnTo>
                <a:lnTo>
                  <a:pt x="114036" y="22349"/>
                </a:lnTo>
                <a:lnTo>
                  <a:pt x="154718" y="23155"/>
                </a:lnTo>
                <a:lnTo>
                  <a:pt x="198495" y="23176"/>
                </a:lnTo>
                <a:lnTo>
                  <a:pt x="242718" y="23177"/>
                </a:lnTo>
                <a:lnTo>
                  <a:pt x="279074" y="24169"/>
                </a:lnTo>
                <a:lnTo>
                  <a:pt x="287082" y="27917"/>
                </a:lnTo>
                <a:lnTo>
                  <a:pt x="291599" y="28321"/>
                </a:lnTo>
                <a:lnTo>
                  <a:pt x="306445" y="26134"/>
                </a:lnTo>
                <a:lnTo>
                  <a:pt x="328775" y="31124"/>
                </a:lnTo>
                <a:lnTo>
                  <a:pt x="350510" y="26767"/>
                </a:lnTo>
                <a:lnTo>
                  <a:pt x="395143" y="31928"/>
                </a:lnTo>
                <a:lnTo>
                  <a:pt x="434956" y="32099"/>
                </a:lnTo>
                <a:lnTo>
                  <a:pt x="475150" y="32106"/>
                </a:lnTo>
                <a:lnTo>
                  <a:pt x="514835" y="32106"/>
                </a:lnTo>
                <a:lnTo>
                  <a:pt x="554965" y="32106"/>
                </a:lnTo>
                <a:lnTo>
                  <a:pt x="598457" y="32106"/>
                </a:lnTo>
                <a:lnTo>
                  <a:pt x="637819" y="32106"/>
                </a:lnTo>
                <a:lnTo>
                  <a:pt x="678705" y="32106"/>
                </a:lnTo>
                <a:lnTo>
                  <a:pt x="720146" y="32106"/>
                </a:lnTo>
                <a:lnTo>
                  <a:pt x="753316" y="31114"/>
                </a:lnTo>
                <a:lnTo>
                  <a:pt x="771003" y="26962"/>
                </a:lnTo>
                <a:lnTo>
                  <a:pt x="800705" y="31233"/>
                </a:lnTo>
                <a:lnTo>
                  <a:pt x="809960" y="29072"/>
                </a:lnTo>
                <a:lnTo>
                  <a:pt x="813817" y="27107"/>
                </a:lnTo>
                <a:lnTo>
                  <a:pt x="853508" y="23406"/>
                </a:lnTo>
                <a:lnTo>
                  <a:pt x="893098" y="23190"/>
                </a:lnTo>
                <a:lnTo>
                  <a:pt x="934649" y="23177"/>
                </a:lnTo>
                <a:lnTo>
                  <a:pt x="976313" y="15074"/>
                </a:lnTo>
                <a:lnTo>
                  <a:pt x="1016249" y="14279"/>
                </a:lnTo>
                <a:lnTo>
                  <a:pt x="1055614" y="5870"/>
                </a:lnTo>
                <a:lnTo>
                  <a:pt x="1095266" y="5339"/>
                </a:lnTo>
                <a:lnTo>
                  <a:pt x="1136957" y="5318"/>
                </a:lnTo>
                <a:lnTo>
                  <a:pt x="1168457" y="5317"/>
                </a:lnTo>
                <a:lnTo>
                  <a:pt x="1171878" y="4325"/>
                </a:lnTo>
                <a:lnTo>
                  <a:pt x="1174158" y="2672"/>
                </a:lnTo>
                <a:lnTo>
                  <a:pt x="1175678" y="577"/>
                </a:lnTo>
                <a:lnTo>
                  <a:pt x="1178676" y="173"/>
                </a:lnTo>
                <a:lnTo>
                  <a:pt x="1198569" y="4444"/>
                </a:lnTo>
                <a:lnTo>
                  <a:pt x="1205070" y="2283"/>
                </a:lnTo>
                <a:lnTo>
                  <a:pt x="1208193" y="318"/>
                </a:lnTo>
                <a:lnTo>
                  <a:pt x="1211267" y="0"/>
                </a:lnTo>
                <a:lnTo>
                  <a:pt x="1238245" y="5140"/>
                </a:lnTo>
                <a:lnTo>
                  <a:pt x="1262063" y="5310"/>
                </a:lnTo>
                <a:lnTo>
                  <a:pt x="1268016" y="7960"/>
                </a:lnTo>
                <a:lnTo>
                  <a:pt x="1273969" y="11453"/>
                </a:lnTo>
                <a:lnTo>
                  <a:pt x="1285875" y="13695"/>
                </a:lnTo>
                <a:lnTo>
                  <a:pt x="1301971" y="14214"/>
                </a:lnTo>
                <a:lnTo>
                  <a:pt x="1321594" y="321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12"/>
          <p:cNvSpPr/>
          <p:nvPr/>
        </p:nvSpPr>
        <p:spPr>
          <a:xfrm>
            <a:off x="3090040" y="4938117"/>
            <a:ext cx="1115844" cy="98228"/>
          </a:xfrm>
          <a:custGeom>
            <a:avLst/>
            <a:gdLst/>
            <a:ahLst/>
            <a:cxnLst/>
            <a:rect l="0" t="0" r="0" b="0"/>
            <a:pathLst>
              <a:path w="1115844" h="98228">
                <a:moveTo>
                  <a:pt x="8562" y="53578"/>
                </a:moveTo>
                <a:lnTo>
                  <a:pt x="0" y="53578"/>
                </a:lnTo>
                <a:lnTo>
                  <a:pt x="16144" y="53578"/>
                </a:lnTo>
                <a:lnTo>
                  <a:pt x="37490" y="45890"/>
                </a:lnTo>
                <a:lnTo>
                  <a:pt x="65251" y="43729"/>
                </a:lnTo>
                <a:lnTo>
                  <a:pt x="82084" y="37595"/>
                </a:lnTo>
                <a:lnTo>
                  <a:pt x="109047" y="34974"/>
                </a:lnTo>
                <a:lnTo>
                  <a:pt x="126564" y="28700"/>
                </a:lnTo>
                <a:lnTo>
                  <a:pt x="166432" y="26901"/>
                </a:lnTo>
                <a:lnTo>
                  <a:pt x="207998" y="18693"/>
                </a:lnTo>
                <a:lnTo>
                  <a:pt x="225853" y="17114"/>
                </a:lnTo>
                <a:lnTo>
                  <a:pt x="261570" y="9779"/>
                </a:lnTo>
                <a:lnTo>
                  <a:pt x="303241" y="8980"/>
                </a:lnTo>
                <a:lnTo>
                  <a:pt x="323746" y="6299"/>
                </a:lnTo>
                <a:lnTo>
                  <a:pt x="365197" y="553"/>
                </a:lnTo>
                <a:lnTo>
                  <a:pt x="408487" y="48"/>
                </a:lnTo>
                <a:lnTo>
                  <a:pt x="450370" y="4"/>
                </a:lnTo>
                <a:lnTo>
                  <a:pt x="489276" y="1"/>
                </a:lnTo>
                <a:lnTo>
                  <a:pt x="532349" y="0"/>
                </a:lnTo>
                <a:lnTo>
                  <a:pt x="556232" y="992"/>
                </a:lnTo>
                <a:lnTo>
                  <a:pt x="591966" y="8102"/>
                </a:lnTo>
                <a:lnTo>
                  <a:pt x="633640" y="8881"/>
                </a:lnTo>
                <a:lnTo>
                  <a:pt x="663405" y="9915"/>
                </a:lnTo>
                <a:lnTo>
                  <a:pt x="699124" y="17031"/>
                </a:lnTo>
                <a:lnTo>
                  <a:pt x="734843" y="18779"/>
                </a:lnTo>
                <a:lnTo>
                  <a:pt x="770562" y="25955"/>
                </a:lnTo>
                <a:lnTo>
                  <a:pt x="800143" y="27708"/>
                </a:lnTo>
                <a:lnTo>
                  <a:pt x="827484" y="34468"/>
                </a:lnTo>
                <a:lnTo>
                  <a:pt x="868810" y="36637"/>
                </a:lnTo>
                <a:lnTo>
                  <a:pt x="903394" y="44092"/>
                </a:lnTo>
                <a:lnTo>
                  <a:pt x="925404" y="45567"/>
                </a:lnTo>
                <a:lnTo>
                  <a:pt x="952532" y="52327"/>
                </a:lnTo>
                <a:lnTo>
                  <a:pt x="969887" y="54323"/>
                </a:lnTo>
                <a:lnTo>
                  <a:pt x="995856" y="61658"/>
                </a:lnTo>
                <a:lnTo>
                  <a:pt x="1002323" y="62130"/>
                </a:lnTo>
                <a:lnTo>
                  <a:pt x="1008504" y="64986"/>
                </a:lnTo>
                <a:lnTo>
                  <a:pt x="1011541" y="67136"/>
                </a:lnTo>
                <a:lnTo>
                  <a:pt x="1028690" y="71580"/>
                </a:lnTo>
                <a:lnTo>
                  <a:pt x="1030952" y="73517"/>
                </a:lnTo>
                <a:lnTo>
                  <a:pt x="1032460" y="75800"/>
                </a:lnTo>
                <a:lnTo>
                  <a:pt x="1034457" y="77323"/>
                </a:lnTo>
                <a:lnTo>
                  <a:pt x="1039323" y="79014"/>
                </a:lnTo>
                <a:lnTo>
                  <a:pt x="1050531" y="81092"/>
                </a:lnTo>
                <a:lnTo>
                  <a:pt x="1059339" y="86425"/>
                </a:lnTo>
                <a:lnTo>
                  <a:pt x="1071204" y="88730"/>
                </a:lnTo>
                <a:lnTo>
                  <a:pt x="1074178" y="88919"/>
                </a:lnTo>
                <a:lnTo>
                  <a:pt x="1076160" y="90037"/>
                </a:lnTo>
                <a:lnTo>
                  <a:pt x="1077481" y="91774"/>
                </a:lnTo>
                <a:lnTo>
                  <a:pt x="1078362" y="93925"/>
                </a:lnTo>
                <a:lnTo>
                  <a:pt x="1079942" y="95359"/>
                </a:lnTo>
                <a:lnTo>
                  <a:pt x="1084342" y="96952"/>
                </a:lnTo>
                <a:lnTo>
                  <a:pt x="1115843" y="982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Heating of the Atmosphere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Heat vs. temperature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 the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energy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transferred from one object to another due to differences in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temperatures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Bottom line: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heat is transferred between objects because of differences in temperature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Heating of the Atmosphere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Char char="●"/>
            </a:pPr>
            <a:r>
              <a:rPr lang="en-US" sz="2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96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heating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 the atmosphere comes from </a:t>
            </a:r>
            <a:r>
              <a:rPr lang="en-US" sz="296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solar energy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Char char="●"/>
            </a:pPr>
            <a:r>
              <a:rPr lang="en-US" sz="2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solar energy is transferred to Earth through </a:t>
            </a:r>
            <a:r>
              <a:rPr lang="en-US" sz="296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radiation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Char char="●"/>
            </a:pPr>
            <a:r>
              <a:rPr lang="en-US" sz="2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radiation hits an object, </a:t>
            </a:r>
            <a:r>
              <a:rPr lang="en-US" sz="296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three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things happen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615"/>
              <a:buFont typeface="Verdana"/>
              <a:buChar char="◦"/>
            </a:pPr>
            <a:r>
              <a:rPr lang="en-US" sz="259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 some radiant energy is </a:t>
            </a:r>
            <a:r>
              <a:rPr lang="en-US" sz="259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absorbed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615"/>
              <a:buFont typeface="Verdana"/>
              <a:buChar char="◦"/>
            </a:pPr>
            <a:r>
              <a:rPr lang="en-US" sz="259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some radiant energy is </a:t>
            </a:r>
            <a:r>
              <a:rPr lang="en-US" sz="259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transmitted through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substances like water and air</a:t>
            </a:r>
          </a:p>
          <a:p>
            <a:pPr marL="640080" marR="0" lvl="1" indent="-2463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99615"/>
              <a:buFont typeface="Verdana"/>
              <a:buChar char="◦"/>
            </a:pPr>
            <a:r>
              <a:rPr lang="en-US" sz="259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3. some radiant energy </a:t>
            </a:r>
            <a:r>
              <a:rPr lang="en-US" sz="259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bounces off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object without being absorbed or transmitted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Heating of the Atmosphere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128888" y="1447800"/>
            <a:ext cx="47451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Take a look at Figure 12 on page 486 to answer the following questions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Verdana"/>
              <a:buAutoNum type="arabicPeriod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much of the Sun’s energy that reaches Earth’s atmosphere is reflected back into space? (</a:t>
            </a:r>
            <a:r>
              <a:rPr lang="en-US" sz="1837" b="0" i="1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add together the amount that is backscattered to space, the amount reflected from clouds, and the amount reflected by the land-sea surface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Verdana"/>
              <a:buAutoNum type="arabicPeriod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much of the Sun’s energy is absorbed by Earth’s atmosphere and clouds?</a:t>
            </a:r>
          </a:p>
          <a:p>
            <a:pPr marL="916686" marR="0" lvl="1" indent="-522986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99166"/>
              <a:buFont typeface="Verdana"/>
              <a:buAutoNum type="arabicPeriod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much of the Sun’s energy is absorbed by the land and sea?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132" y="1417637"/>
            <a:ext cx="3270000" cy="2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Heating of the Atmosphere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we did not have gases to absorb solar radiation, Earth would not be a place where we could live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heating of the lower layer of the atmosphere from radiation absorbed by heat absorbing gases is called the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greenhouse effect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… so just like plants grow better in a greenhouse, all life on Earth is able to flourish because of the greenhouse effect</a:t>
            </a:r>
          </a:p>
        </p:txBody>
      </p:sp>
      <p:sp>
        <p:nvSpPr>
          <p:cNvPr id="2" name="SMARTInkShape-13"/>
          <p:cNvSpPr/>
          <p:nvPr/>
        </p:nvSpPr>
        <p:spPr>
          <a:xfrm>
            <a:off x="4866680" y="1866305"/>
            <a:ext cx="1116212" cy="71438"/>
          </a:xfrm>
          <a:custGeom>
            <a:avLst/>
            <a:gdLst/>
            <a:ahLst/>
            <a:cxnLst/>
            <a:rect l="0" t="0" r="0" b="0"/>
            <a:pathLst>
              <a:path w="1116212" h="71438">
                <a:moveTo>
                  <a:pt x="8929" y="26789"/>
                </a:moveTo>
                <a:lnTo>
                  <a:pt x="8929" y="22048"/>
                </a:lnTo>
                <a:lnTo>
                  <a:pt x="6284" y="17075"/>
                </a:lnTo>
                <a:lnTo>
                  <a:pt x="368" y="9406"/>
                </a:lnTo>
                <a:lnTo>
                  <a:pt x="0" y="9"/>
                </a:lnTo>
                <a:lnTo>
                  <a:pt x="13561" y="0"/>
                </a:lnTo>
                <a:lnTo>
                  <a:pt x="18595" y="2646"/>
                </a:lnTo>
                <a:lnTo>
                  <a:pt x="25170" y="7688"/>
                </a:lnTo>
                <a:lnTo>
                  <a:pt x="33598" y="8684"/>
                </a:lnTo>
                <a:lnTo>
                  <a:pt x="78144" y="8927"/>
                </a:lnTo>
                <a:lnTo>
                  <a:pt x="92386" y="9921"/>
                </a:lnTo>
                <a:lnTo>
                  <a:pt x="109756" y="16618"/>
                </a:lnTo>
                <a:lnTo>
                  <a:pt x="153162" y="17827"/>
                </a:lnTo>
                <a:lnTo>
                  <a:pt x="190753" y="18849"/>
                </a:lnTo>
                <a:lnTo>
                  <a:pt x="226241" y="25961"/>
                </a:lnTo>
                <a:lnTo>
                  <a:pt x="261939" y="27708"/>
                </a:lnTo>
                <a:lnTo>
                  <a:pt x="297656" y="34884"/>
                </a:lnTo>
                <a:lnTo>
                  <a:pt x="339512" y="35645"/>
                </a:lnTo>
                <a:lnTo>
                  <a:pt x="378770" y="35712"/>
                </a:lnTo>
                <a:lnTo>
                  <a:pt x="422815" y="35718"/>
                </a:lnTo>
                <a:lnTo>
                  <a:pt x="464754" y="35718"/>
                </a:lnTo>
                <a:lnTo>
                  <a:pt x="505529" y="43407"/>
                </a:lnTo>
                <a:lnTo>
                  <a:pt x="549380" y="44539"/>
                </a:lnTo>
                <a:lnTo>
                  <a:pt x="593958" y="44638"/>
                </a:lnTo>
                <a:lnTo>
                  <a:pt x="635652" y="44647"/>
                </a:lnTo>
                <a:lnTo>
                  <a:pt x="680041" y="44648"/>
                </a:lnTo>
                <a:lnTo>
                  <a:pt x="713656" y="45640"/>
                </a:lnTo>
                <a:lnTo>
                  <a:pt x="751371" y="52336"/>
                </a:lnTo>
                <a:lnTo>
                  <a:pt x="792264" y="53414"/>
                </a:lnTo>
                <a:lnTo>
                  <a:pt x="831310" y="53556"/>
                </a:lnTo>
                <a:lnTo>
                  <a:pt x="856509" y="54563"/>
                </a:lnTo>
                <a:lnTo>
                  <a:pt x="894243" y="61265"/>
                </a:lnTo>
                <a:lnTo>
                  <a:pt x="934229" y="62398"/>
                </a:lnTo>
                <a:lnTo>
                  <a:pt x="978011" y="62498"/>
                </a:lnTo>
                <a:lnTo>
                  <a:pt x="1020885" y="63499"/>
                </a:lnTo>
                <a:lnTo>
                  <a:pt x="1062628" y="70885"/>
                </a:lnTo>
                <a:lnTo>
                  <a:pt x="1106745" y="71436"/>
                </a:lnTo>
                <a:lnTo>
                  <a:pt x="1116211" y="714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Weather and Climate… what’s the difference?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Weather is always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changing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refers to the state of the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at a given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time and place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Climate is based on the observations of weather conditions over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many years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helps us describe a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region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 understand weather and climate, we first need to understand what our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 made of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Heating of the Atmosphere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temperatures we experience are due to the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amount of heating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 the atmosphere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above us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ground and water around us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heats and cools more rapidly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than water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 also reaches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higher and lower temperatures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than water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temperature of the land and water influences the temperature of the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air above it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592"/>
              <a:buFont typeface="Noto Sans Symbols"/>
              <a:buChar char="●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explains why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inland areas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experience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greater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temperature variations than cities near large </a:t>
            </a:r>
            <a:r>
              <a:rPr lang="en-US" sz="272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bodies of water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35608" y="16420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The Composition of the Atmosphere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435608" y="1245345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old is the earth? _______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 this period of time the composition of the atmosphere has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changed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dramatically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“Air” is not a single gas, it is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mixture of gases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4341" y="4023512"/>
            <a:ext cx="3318314" cy="272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The Composition of the Atmosphere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most abundant gas in the atmosphere is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nitrogen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second most abundant is oxygen</a:t>
            </a:r>
          </a:p>
          <a:p>
            <a:pPr marL="640080" marR="0" lvl="1" indent="-2463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Together make up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99%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of clean, dry air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Carbon dioxide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 important for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absorbing energy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the atmosphere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Water vapor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 the source of all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clouds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precipitation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absorbs heat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given off by Earth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Composition of the Atmosphere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Ozone: a form of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oxygen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 three oxygen atoms bonded together instead of just two (that’s the 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we breathe)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Results from oxygen absorbing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radiation (energy) from the sun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ozone layer is crucial for life on Earth because it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absorbs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potentially harmful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radiation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ozone layer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allows life on Earth to exist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The Composition of the Atmosphere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just finished talking about the oceans, which contain water.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Liquids are one type of fluid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Gases are also fluids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Most of the properties of our atmosphere that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influence weather, climate, and life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as we know it, come from the fluid nature of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atmosphere</a:t>
            </a:r>
            <a:endParaRPr lang="en-US" sz="32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The Structure of the Atmosphere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42321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atmosphere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thins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very quickly as you travel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away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from Earth’s surface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atmosphere is divided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vertically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into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layers based on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temperature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576" y="1417637"/>
            <a:ext cx="3476400" cy="50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The Structure of the Atmosphere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Layers of the atmosphere</a:t>
            </a:r>
          </a:p>
          <a:p>
            <a:pPr marL="640080" marR="0" lvl="1" indent="-2463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lowest =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troposphere</a:t>
            </a:r>
          </a:p>
          <a:p>
            <a:pPr marL="886967" marR="0" lvl="2" indent="-23926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Temperature decreases as altitude increases</a:t>
            </a:r>
          </a:p>
          <a:p>
            <a:pPr marL="886967" marR="0" lvl="2" indent="-23926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</a:pPr>
            <a:r>
              <a:rPr lang="en-US" sz="24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Most important weather phenomena occur here</a:t>
            </a:r>
          </a:p>
          <a:p>
            <a:pPr marL="640080" marR="0" lvl="1" indent="-2463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=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stratosphere</a:t>
            </a:r>
          </a:p>
          <a:p>
            <a:pPr marL="640080" marR="0" lvl="1" indent="-2463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=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mesosphere</a:t>
            </a:r>
          </a:p>
          <a:p>
            <a:pPr marL="640080" marR="0" lvl="1" indent="-2463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Top =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thermosphere</a:t>
            </a:r>
          </a:p>
          <a:p>
            <a: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0"/>
            <a:ext cx="6067500" cy="46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5063"/>
      </p:ext>
    </p:extLst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970</Words>
  <Application>Microsoft Office PowerPoint</Application>
  <PresentationFormat>On-screen Show (4:3)</PresentationFormat>
  <Paragraphs>101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Verdana</vt:lpstr>
      <vt:lpstr>Cabin</vt:lpstr>
      <vt:lpstr>Noto Sans Symbols</vt:lpstr>
      <vt:lpstr>Arial</vt:lpstr>
      <vt:lpstr>Solstice</vt:lpstr>
      <vt:lpstr>Weather and Climate</vt:lpstr>
      <vt:lpstr>Weather and Climate… what’s the difference?</vt:lpstr>
      <vt:lpstr>The Composition of the Atmosphere</vt:lpstr>
      <vt:lpstr>The Composition of the Atmosphere</vt:lpstr>
      <vt:lpstr>Composition of the Atmosphere</vt:lpstr>
      <vt:lpstr>The Composition of the Atmosphere</vt:lpstr>
      <vt:lpstr>The Structure of the Atmosphere</vt:lpstr>
      <vt:lpstr>The Structure of the Atmosphere</vt:lpstr>
      <vt:lpstr>PowerPoint Presentation</vt:lpstr>
      <vt:lpstr>PowerPoint Presentation</vt:lpstr>
      <vt:lpstr>PowerPoint Presentation</vt:lpstr>
      <vt:lpstr>Solar Fundamentals</vt:lpstr>
      <vt:lpstr>Solar Fundamentals</vt:lpstr>
      <vt:lpstr>Solar Fundamentals</vt:lpstr>
      <vt:lpstr>Solar Fundamentals</vt:lpstr>
      <vt:lpstr>Heating of the Atmosphere</vt:lpstr>
      <vt:lpstr>Heating of the Atmosphere</vt:lpstr>
      <vt:lpstr>Heating of the Atmosphere</vt:lpstr>
      <vt:lpstr>Heating of the Atmosphere</vt:lpstr>
      <vt:lpstr>Heating of the Atmosphere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dc:creator>Rose Wallace</dc:creator>
  <cp:lastModifiedBy>Rose Wallace</cp:lastModifiedBy>
  <cp:revision>8</cp:revision>
  <dcterms:modified xsi:type="dcterms:W3CDTF">2016-12-09T14:59:08Z</dcterms:modified>
</cp:coreProperties>
</file>