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4" r:id="rId5"/>
    <p:sldId id="267" r:id="rId6"/>
    <p:sldId id="268" r:id="rId7"/>
    <p:sldId id="269" r:id="rId8"/>
    <p:sldId id="261" r:id="rId9"/>
    <p:sldId id="262" r:id="rId10"/>
    <p:sldId id="263" r:id="rId11"/>
    <p:sldId id="266" r:id="rId12"/>
    <p:sldId id="272" r:id="rId13"/>
    <p:sldId id="281" r:id="rId14"/>
    <p:sldId id="274" r:id="rId15"/>
    <p:sldId id="276" r:id="rId16"/>
    <p:sldId id="275"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70" d="100"/>
          <a:sy n="70" d="100"/>
        </p:scale>
        <p:origin x="11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458BB-83C2-4E7D-8655-94BFAEC42245}"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458BB-83C2-4E7D-8655-94BFAEC42245}"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458BB-83C2-4E7D-8655-94BFAEC42245}"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458BB-83C2-4E7D-8655-94BFAEC42245}"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458BB-83C2-4E7D-8655-94BFAEC42245}"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458BB-83C2-4E7D-8655-94BFAEC42245}"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458BB-83C2-4E7D-8655-94BFAEC42245}"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458BB-83C2-4E7D-8655-94BFAEC42245}" type="datetimeFigureOut">
              <a:rPr lang="en-US" smtClean="0"/>
              <a:pPr/>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458BB-83C2-4E7D-8655-94BFAEC42245}" type="datetimeFigureOut">
              <a:rPr lang="en-US" smtClean="0"/>
              <a:pPr/>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458BB-83C2-4E7D-8655-94BFAEC42245}"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458BB-83C2-4E7D-8655-94BFAEC42245}"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DA574-4CDB-44BE-A3EF-656B9EA7CE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458BB-83C2-4E7D-8655-94BFAEC42245}" type="datetimeFigureOut">
              <a:rPr lang="en-US" smtClean="0"/>
              <a:pPr/>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DA574-4CDB-44BE-A3EF-656B9EA7CE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d/df/Intihuatana_ruins_at_Pisac,_Peru.jpg" TargetMode="External"/><Relationship Id="rId1" Type="http://schemas.openxmlformats.org/officeDocument/2006/relationships/slideLayout" Target="../slideLayouts/slideLayout2.xml"/><Relationship Id="rId4" Type="http://schemas.openxmlformats.org/officeDocument/2006/relationships/hyperlink" Target="http://en.wikipedia.org/wiki/Andes_Mountai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1/1d/Hoggar13.jp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www.youtube.com/watch?v=yF1E1B9uZf8&amp;list=PLSVaDF_Ya114AOUjpEAq_tH_8TYnd0r3Y" TargetMode="External"/><Relationship Id="rId4" Type="http://schemas.openxmlformats.org/officeDocument/2006/relationships/hyperlink" Target="http://highered.mcgraw-hill.com/sites/0072402466/student_view0/chapter13/animations_and_movies.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f/f7/Dune_boarding.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b/ba/Stone_Retaining_wall.jp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fugao_Province" TargetMode="External"/><Relationship Id="rId2" Type="http://schemas.openxmlformats.org/officeDocument/2006/relationships/hyperlink" Target="http://en.wikipedia.org/wiki/Banaue_Rice_Terrace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f/fc/Terraced_vineyards_in_Switzerland.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xfrm>
            <a:off x="533400" y="381000"/>
            <a:ext cx="3733800" cy="1470025"/>
          </a:xfrm>
        </p:spPr>
        <p:txBody>
          <a:bodyPr>
            <a:normAutofit fontScale="90000"/>
          </a:bodyPr>
          <a:lstStyle/>
          <a:p>
            <a:pPr eaLnBrk="1" hangingPunct="1">
              <a:defRPr/>
            </a:pPr>
            <a:r>
              <a:rPr lang="en-US" dirty="0" smtClean="0"/>
              <a:t>Land prone to erosion</a:t>
            </a:r>
            <a:br>
              <a:rPr lang="en-US" dirty="0" smtClean="0"/>
            </a:br>
            <a:endParaRPr lang="en-US" dirty="0" smtClean="0"/>
          </a:p>
        </p:txBody>
      </p:sp>
      <p:sp>
        <p:nvSpPr>
          <p:cNvPr id="96261" name="Rectangle 5"/>
          <p:cNvSpPr>
            <a:spLocks noGrp="1" noChangeArrowheads="1"/>
          </p:cNvSpPr>
          <p:nvPr>
            <p:ph type="subTitle" idx="1"/>
          </p:nvPr>
        </p:nvSpPr>
        <p:spPr/>
        <p:txBody>
          <a:bodyPr>
            <a:noAutofit/>
          </a:bodyPr>
          <a:lstStyle/>
          <a:p>
            <a:pPr eaLnBrk="1" hangingPunct="1">
              <a:defRPr/>
            </a:pPr>
            <a:r>
              <a:rPr lang="en-US" sz="4000" dirty="0" smtClean="0">
                <a:solidFill>
                  <a:schemeClr val="bg2">
                    <a:lumMod val="10000"/>
                  </a:schemeClr>
                </a:solidFill>
              </a:rPr>
              <a:t>People like to live where there is a good view so what type of place does this mean?</a:t>
            </a:r>
          </a:p>
        </p:txBody>
      </p:sp>
      <p:pic>
        <p:nvPicPr>
          <p:cNvPr id="21506" name="Picture 2" descr="http://www.vacationhomerentals.com/get_property_thumb4-40416.jpg"/>
          <p:cNvPicPr>
            <a:picLocks noChangeAspect="1" noChangeArrowheads="1"/>
          </p:cNvPicPr>
          <p:nvPr/>
        </p:nvPicPr>
        <p:blipFill>
          <a:blip r:embed="rId2" cstate="print"/>
          <a:srcRect/>
          <a:stretch>
            <a:fillRect/>
          </a:stretch>
        </p:blipFill>
        <p:spPr bwMode="auto">
          <a:xfrm>
            <a:off x="4381500" y="0"/>
            <a:ext cx="4762500" cy="3571875"/>
          </a:xfrm>
          <a:prstGeom prst="rect">
            <a:avLst/>
          </a:prstGeom>
          <a:noFill/>
        </p:spPr>
      </p:pic>
      <p:sp>
        <p:nvSpPr>
          <p:cNvPr id="5" name="Rectangle 4"/>
          <p:cNvSpPr/>
          <p:nvPr/>
        </p:nvSpPr>
        <p:spPr>
          <a:xfrm>
            <a:off x="5334000" y="3124200"/>
            <a:ext cx="1571199" cy="369332"/>
          </a:xfrm>
          <a:prstGeom prst="rect">
            <a:avLst/>
          </a:prstGeom>
        </p:spPr>
        <p:txBody>
          <a:bodyPr wrap="none">
            <a:spAutoFit/>
          </a:bodyPr>
          <a:lstStyle/>
          <a:p>
            <a:r>
              <a:rPr lang="en-US" dirty="0" smtClean="0"/>
              <a:t>Kitty Hawk, NC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mtClean="0"/>
              <a:t>Intihuatana ruins at Pisac, Peru </a:t>
            </a:r>
          </a:p>
        </p:txBody>
      </p:sp>
      <p:sp>
        <p:nvSpPr>
          <p:cNvPr id="10243" name="Rectangle 3"/>
          <p:cNvSpPr>
            <a:spLocks noGrp="1" noChangeArrowheads="1"/>
          </p:cNvSpPr>
          <p:nvPr>
            <p:ph type="body" idx="1"/>
          </p:nvPr>
        </p:nvSpPr>
        <p:spPr>
          <a:xfrm>
            <a:off x="304800" y="2057400"/>
            <a:ext cx="8382000" cy="4068763"/>
          </a:xfrm>
        </p:spPr>
        <p:txBody>
          <a:bodyPr/>
          <a:lstStyle/>
          <a:p>
            <a:pPr eaLnBrk="1" hangingPunct="1">
              <a:defRPr/>
            </a:pPr>
            <a:endParaRPr lang="en-US" dirty="0" smtClean="0"/>
          </a:p>
        </p:txBody>
      </p:sp>
      <p:pic>
        <p:nvPicPr>
          <p:cNvPr id="10244" name="Picture 5" descr="Image:Intihuatana ruins at Pisac, Peru.jpg">
            <a:hlinkClick r:id="rId2"/>
          </p:cNvPr>
          <p:cNvPicPr>
            <a:picLocks noChangeAspect="1" noChangeArrowheads="1"/>
          </p:cNvPicPr>
          <p:nvPr/>
        </p:nvPicPr>
        <p:blipFill>
          <a:blip r:embed="rId3" cstate="print"/>
          <a:srcRect/>
          <a:stretch>
            <a:fillRect/>
          </a:stretch>
        </p:blipFill>
        <p:spPr bwMode="auto">
          <a:xfrm>
            <a:off x="609600" y="2133600"/>
            <a:ext cx="7620000" cy="4552950"/>
          </a:xfrm>
          <a:prstGeom prst="rect">
            <a:avLst/>
          </a:prstGeom>
          <a:noFill/>
          <a:ln w="9525">
            <a:noFill/>
            <a:miter lim="800000"/>
            <a:headEnd/>
            <a:tailEnd/>
          </a:ln>
        </p:spPr>
      </p:pic>
      <p:sp>
        <p:nvSpPr>
          <p:cNvPr id="10245" name="Rectangle 6"/>
          <p:cNvSpPr>
            <a:spLocks noChangeArrowheads="1"/>
          </p:cNvSpPr>
          <p:nvPr/>
        </p:nvSpPr>
        <p:spPr bwMode="auto">
          <a:xfrm>
            <a:off x="685800" y="1066800"/>
            <a:ext cx="7543800" cy="1004888"/>
          </a:xfrm>
          <a:prstGeom prst="rect">
            <a:avLst/>
          </a:prstGeom>
          <a:noFill/>
          <a:ln w="9525">
            <a:noFill/>
            <a:miter lim="800000"/>
            <a:headEnd/>
            <a:tailEnd/>
          </a:ln>
        </p:spPr>
        <p:txBody>
          <a:bodyPr anchor="ctr">
            <a:spAutoFit/>
          </a:bodyPr>
          <a:lstStyle/>
          <a:p>
            <a:pPr eaLnBrk="1" hangingPunct="1"/>
            <a:r>
              <a:rPr lang="en-US">
                <a:latin typeface="Arial" charset="0"/>
              </a:rPr>
              <a:t>The Incas constructed the terraces on the </a:t>
            </a:r>
            <a:r>
              <a:rPr lang="en-US" sz="1400">
                <a:latin typeface="Arial" charset="0"/>
              </a:rPr>
              <a:t>slopes of the Andes mountains. They cut step-like ledges into the mountainside, so they could be used as field, where they planted crops. Using terraces also stopped the rain from washing away the soil. This technique was so successful, it is still used in the </a:t>
            </a:r>
            <a:r>
              <a:rPr lang="en-US" sz="1400">
                <a:latin typeface="Arial" charset="0"/>
                <a:hlinkClick r:id="rId4" tooltip="Andes Mountains"/>
              </a:rPr>
              <a:t>Andes Mountains</a:t>
            </a:r>
            <a:r>
              <a:rPr lang="en-US" sz="1400">
                <a:latin typeface="Arial"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657600" cy="1143000"/>
          </a:xfrm>
        </p:spPr>
        <p:txBody>
          <a:bodyPr>
            <a:normAutofit fontScale="90000"/>
          </a:bodyPr>
          <a:lstStyle/>
          <a:p>
            <a:r>
              <a:rPr lang="en-US" sz="3600" dirty="0" smtClean="0"/>
              <a:t>Protection from </a:t>
            </a:r>
            <a:r>
              <a:rPr lang="en-US" dirty="0" smtClean="0"/>
              <a:t>wind erosion</a:t>
            </a:r>
            <a:endParaRPr lang="en-US" sz="3600" dirty="0"/>
          </a:p>
        </p:txBody>
      </p:sp>
      <p:sp>
        <p:nvSpPr>
          <p:cNvPr id="3" name="Content Placeholder 2"/>
          <p:cNvSpPr>
            <a:spLocks noGrp="1"/>
          </p:cNvSpPr>
          <p:nvPr>
            <p:ph idx="1"/>
          </p:nvPr>
        </p:nvSpPr>
        <p:spPr>
          <a:xfrm>
            <a:off x="228600" y="1828800"/>
            <a:ext cx="5257800" cy="4297363"/>
          </a:xfrm>
        </p:spPr>
        <p:txBody>
          <a:bodyPr/>
          <a:lstStyle/>
          <a:p>
            <a:r>
              <a:rPr lang="en-US" dirty="0" smtClean="0"/>
              <a:t>Erodes by</a:t>
            </a:r>
          </a:p>
          <a:p>
            <a:pPr>
              <a:buNone/>
            </a:pPr>
            <a:r>
              <a:rPr lang="en-US" dirty="0" smtClean="0"/>
              <a:t> </a:t>
            </a:r>
            <a:r>
              <a:rPr lang="en-US" b="1" u="sng" dirty="0" smtClean="0"/>
              <a:t>deflation and abrasion</a:t>
            </a:r>
            <a:endParaRPr lang="en-US" dirty="0"/>
          </a:p>
        </p:txBody>
      </p:sp>
      <p:pic>
        <p:nvPicPr>
          <p:cNvPr id="5" name="Picture 6" descr="http://science.jrank.org/article_images/science.jrank.org/desert-pavement.1.jpg"/>
          <p:cNvPicPr>
            <a:picLocks noChangeAspect="1" noChangeArrowheads="1"/>
          </p:cNvPicPr>
          <p:nvPr/>
        </p:nvPicPr>
        <p:blipFill>
          <a:blip r:embed="rId2" cstate="print"/>
          <a:srcRect/>
          <a:stretch>
            <a:fillRect/>
          </a:stretch>
        </p:blipFill>
        <p:spPr bwMode="auto">
          <a:xfrm>
            <a:off x="0" y="3962400"/>
            <a:ext cx="4038600" cy="2757488"/>
          </a:xfrm>
          <a:prstGeom prst="rect">
            <a:avLst/>
          </a:prstGeom>
          <a:noFill/>
          <a:ln w="9525">
            <a:noFill/>
            <a:miter lim="800000"/>
            <a:headEnd/>
            <a:tailEnd/>
          </a:ln>
        </p:spPr>
      </p:pic>
      <p:sp>
        <p:nvSpPr>
          <p:cNvPr id="6" name="Rectangle 5"/>
          <p:cNvSpPr/>
          <p:nvPr/>
        </p:nvSpPr>
        <p:spPr>
          <a:xfrm>
            <a:off x="609600" y="3581400"/>
            <a:ext cx="1828257" cy="369332"/>
          </a:xfrm>
          <a:prstGeom prst="rect">
            <a:avLst/>
          </a:prstGeom>
        </p:spPr>
        <p:txBody>
          <a:bodyPr wrap="none">
            <a:spAutoFit/>
          </a:bodyPr>
          <a:lstStyle/>
          <a:p>
            <a:r>
              <a:rPr lang="en-US" b="1" dirty="0" smtClean="0"/>
              <a:t>Desert pavement</a:t>
            </a:r>
            <a:endParaRPr lang="en-US" dirty="0"/>
          </a:p>
        </p:txBody>
      </p:sp>
      <p:pic>
        <p:nvPicPr>
          <p:cNvPr id="7" name="Picture 5" descr="Image:Hoggar13.jpg">
            <a:hlinkClick r:id="rId3"/>
          </p:cNvPr>
          <p:cNvPicPr>
            <a:picLocks noChangeAspect="1" noChangeArrowheads="1"/>
          </p:cNvPicPr>
          <p:nvPr/>
        </p:nvPicPr>
        <p:blipFill>
          <a:blip r:embed="rId4" cstate="print"/>
          <a:srcRect/>
          <a:stretch>
            <a:fillRect/>
          </a:stretch>
        </p:blipFill>
        <p:spPr bwMode="auto">
          <a:xfrm>
            <a:off x="3124200" y="3641598"/>
            <a:ext cx="4800600" cy="3216402"/>
          </a:xfrm>
          <a:prstGeom prst="rect">
            <a:avLst/>
          </a:prstGeom>
          <a:noFill/>
          <a:ln w="9525">
            <a:noFill/>
            <a:miter lim="800000"/>
            <a:headEnd/>
            <a:tailEnd/>
          </a:ln>
        </p:spPr>
      </p:pic>
      <p:sp>
        <p:nvSpPr>
          <p:cNvPr id="8" name="Rectangle 7"/>
          <p:cNvSpPr/>
          <p:nvPr/>
        </p:nvSpPr>
        <p:spPr>
          <a:xfrm>
            <a:off x="7086600" y="1676400"/>
            <a:ext cx="1472519" cy="523220"/>
          </a:xfrm>
          <a:prstGeom prst="rect">
            <a:avLst/>
          </a:prstGeom>
        </p:spPr>
        <p:txBody>
          <a:bodyPr wrap="none">
            <a:spAutoFit/>
          </a:bodyPr>
          <a:lstStyle/>
          <a:p>
            <a:r>
              <a:rPr lang="en-US" sz="2800" dirty="0" smtClean="0"/>
              <a:t>Abrasion</a:t>
            </a:r>
            <a:endParaRPr lang="en-US" sz="2800" dirty="0"/>
          </a:p>
        </p:txBody>
      </p:sp>
      <p:pic>
        <p:nvPicPr>
          <p:cNvPr id="9" name="Picture 2" descr="http://earthsci.org/education/teacher/basicgeol/windes/ventifact.gif"/>
          <p:cNvPicPr>
            <a:picLocks noChangeAspect="1" noChangeArrowheads="1"/>
          </p:cNvPicPr>
          <p:nvPr/>
        </p:nvPicPr>
        <p:blipFill>
          <a:blip r:embed="rId5" cstate="print"/>
          <a:srcRect/>
          <a:stretch>
            <a:fillRect/>
          </a:stretch>
        </p:blipFill>
        <p:spPr bwMode="auto">
          <a:xfrm>
            <a:off x="5269907" y="2133600"/>
            <a:ext cx="3874093" cy="2438400"/>
          </a:xfrm>
          <a:prstGeom prst="rect">
            <a:avLst/>
          </a:prstGeom>
          <a:noFill/>
          <a:ln w="9525">
            <a:noFill/>
            <a:miter lim="800000"/>
            <a:headEnd/>
            <a:tailEnd/>
          </a:ln>
        </p:spPr>
      </p:pic>
      <p:pic>
        <p:nvPicPr>
          <p:cNvPr id="10" name="Picture 2" descr="http://www.islandnet.com/~see/weather/graphics/photos/saltation-c.gif"/>
          <p:cNvPicPr>
            <a:picLocks noChangeAspect="1" noChangeArrowheads="1"/>
          </p:cNvPicPr>
          <p:nvPr/>
        </p:nvPicPr>
        <p:blipFill>
          <a:blip r:embed="rId6" cstate="print"/>
          <a:srcRect/>
          <a:stretch>
            <a:fillRect/>
          </a:stretch>
        </p:blipFill>
        <p:spPr bwMode="auto">
          <a:xfrm>
            <a:off x="3352800" y="0"/>
            <a:ext cx="5791200" cy="1728264"/>
          </a:xfrm>
          <a:prstGeom prst="rect">
            <a:avLst/>
          </a:prstGeom>
          <a:noFill/>
          <a:ln w="9525">
            <a:noFill/>
            <a:miter lim="800000"/>
            <a:headEnd/>
            <a:tailEnd/>
          </a:ln>
        </p:spPr>
      </p:pic>
      <p:cxnSp>
        <p:nvCxnSpPr>
          <p:cNvPr id="12" name="Straight Arrow Connector 11"/>
          <p:cNvCxnSpPr/>
          <p:nvPr/>
        </p:nvCxnSpPr>
        <p:spPr>
          <a:xfrm flipH="1">
            <a:off x="457200" y="2971800"/>
            <a:ext cx="838200" cy="762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52600" y="2971800"/>
            <a:ext cx="2286000" cy="2743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43400" y="2819400"/>
            <a:ext cx="10668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7" descr="http://urbaneproject.org/assets/images/gallery/U28.JPG"/>
          <p:cNvPicPr>
            <a:picLocks noChangeAspect="1" noChangeArrowheads="1"/>
          </p:cNvPicPr>
          <p:nvPr/>
        </p:nvPicPr>
        <p:blipFill>
          <a:blip r:embed="rId2" cstate="print"/>
          <a:srcRect/>
          <a:stretch>
            <a:fillRect/>
          </a:stretch>
        </p:blipFill>
        <p:spPr bwMode="auto">
          <a:xfrm>
            <a:off x="2743200" y="0"/>
            <a:ext cx="6400800" cy="4800600"/>
          </a:xfrm>
          <a:prstGeom prst="rect">
            <a:avLst/>
          </a:prstGeom>
          <a:noFill/>
          <a:ln w="9525">
            <a:noFill/>
            <a:miter lim="800000"/>
            <a:headEnd/>
            <a:tailEnd/>
          </a:ln>
        </p:spPr>
      </p:pic>
      <p:sp>
        <p:nvSpPr>
          <p:cNvPr id="95234" name="Rectangle 2"/>
          <p:cNvSpPr>
            <a:spLocks noGrp="1" noRot="1" noChangeArrowheads="1"/>
          </p:cNvSpPr>
          <p:nvPr>
            <p:ph type="title"/>
          </p:nvPr>
        </p:nvSpPr>
        <p:spPr>
          <a:xfrm>
            <a:off x="457200" y="274638"/>
            <a:ext cx="2819400" cy="1143000"/>
          </a:xfrm>
        </p:spPr>
        <p:txBody>
          <a:bodyPr/>
          <a:lstStyle/>
          <a:p>
            <a:pPr eaLnBrk="1" hangingPunct="1">
              <a:defRPr/>
            </a:pPr>
            <a:endParaRPr lang="en-US" dirty="0" smtClean="0"/>
          </a:p>
        </p:txBody>
      </p:sp>
      <p:sp>
        <p:nvSpPr>
          <p:cNvPr id="95235" name="Rectangle 3"/>
          <p:cNvSpPr>
            <a:spLocks noGrp="1" noChangeArrowheads="1"/>
          </p:cNvSpPr>
          <p:nvPr>
            <p:ph type="body" idx="1"/>
          </p:nvPr>
        </p:nvSpPr>
        <p:spPr>
          <a:xfrm>
            <a:off x="0" y="1828800"/>
            <a:ext cx="3124200" cy="2514600"/>
          </a:xfrm>
        </p:spPr>
        <p:txBody>
          <a:bodyPr>
            <a:normAutofit lnSpcReduction="10000"/>
          </a:bodyPr>
          <a:lstStyle/>
          <a:p>
            <a:pPr eaLnBrk="1" hangingPunct="1">
              <a:defRPr/>
            </a:pPr>
            <a:r>
              <a:rPr lang="en-US" dirty="0" smtClean="0"/>
              <a:t>Most common wind deposits and constantly change as wind erodes them.</a:t>
            </a:r>
          </a:p>
        </p:txBody>
      </p:sp>
      <p:sp>
        <p:nvSpPr>
          <p:cNvPr id="40965" name="Rectangle 5"/>
          <p:cNvSpPr>
            <a:spLocks noChangeArrowheads="1"/>
          </p:cNvSpPr>
          <p:nvPr/>
        </p:nvSpPr>
        <p:spPr bwMode="auto">
          <a:xfrm>
            <a:off x="228600" y="990600"/>
            <a:ext cx="1757212" cy="830997"/>
          </a:xfrm>
          <a:prstGeom prst="rect">
            <a:avLst/>
          </a:prstGeom>
          <a:noFill/>
          <a:ln w="9525">
            <a:noFill/>
            <a:miter lim="800000"/>
            <a:headEnd/>
            <a:tailEnd/>
          </a:ln>
        </p:spPr>
        <p:txBody>
          <a:bodyPr wrap="none">
            <a:spAutoFit/>
          </a:bodyPr>
          <a:lstStyle/>
          <a:p>
            <a:r>
              <a:rPr lang="en-US" sz="4800" dirty="0">
                <a:solidFill>
                  <a:srgbClr val="FF0000"/>
                </a:solidFill>
              </a:rPr>
              <a:t>Dunes</a:t>
            </a:r>
          </a:p>
        </p:txBody>
      </p:sp>
      <p:pic>
        <p:nvPicPr>
          <p:cNvPr id="40966" name="Picture 5" descr="http://static.howstuffworks.com/gif/sand-dune-6.jpg"/>
          <p:cNvPicPr>
            <a:picLocks noChangeAspect="1" noChangeArrowheads="1"/>
          </p:cNvPicPr>
          <p:nvPr/>
        </p:nvPicPr>
        <p:blipFill>
          <a:blip r:embed="rId3" cstate="print"/>
          <a:srcRect/>
          <a:stretch>
            <a:fillRect/>
          </a:stretch>
        </p:blipFill>
        <p:spPr bwMode="auto">
          <a:xfrm>
            <a:off x="5638800" y="3352800"/>
            <a:ext cx="3505200" cy="3505200"/>
          </a:xfrm>
          <a:prstGeom prst="rect">
            <a:avLst/>
          </a:prstGeom>
          <a:noFill/>
          <a:ln w="9525">
            <a:noFill/>
            <a:miter lim="800000"/>
            <a:headEnd/>
            <a:tailEnd/>
          </a:ln>
        </p:spPr>
      </p:pic>
      <p:sp>
        <p:nvSpPr>
          <p:cNvPr id="7" name="Rectangle 6"/>
          <p:cNvSpPr/>
          <p:nvPr/>
        </p:nvSpPr>
        <p:spPr>
          <a:xfrm>
            <a:off x="3810000" y="2209800"/>
            <a:ext cx="1663917" cy="369332"/>
          </a:xfrm>
          <a:prstGeom prst="rect">
            <a:avLst/>
          </a:prstGeom>
        </p:spPr>
        <p:txBody>
          <a:bodyPr wrap="none">
            <a:spAutoFit/>
          </a:bodyPr>
          <a:lstStyle/>
          <a:p>
            <a:r>
              <a:rPr lang="en-US" b="1" dirty="0" smtClean="0"/>
              <a:t>Christmas trees</a:t>
            </a:r>
            <a:endParaRPr lang="en-US" b="1" dirty="0"/>
          </a:p>
        </p:txBody>
      </p:sp>
      <p:sp>
        <p:nvSpPr>
          <p:cNvPr id="8" name="Rectangle 7"/>
          <p:cNvSpPr/>
          <p:nvPr/>
        </p:nvSpPr>
        <p:spPr>
          <a:xfrm>
            <a:off x="228600" y="6324600"/>
            <a:ext cx="8610600" cy="307777"/>
          </a:xfrm>
          <a:prstGeom prst="rect">
            <a:avLst/>
          </a:prstGeom>
        </p:spPr>
        <p:txBody>
          <a:bodyPr wrap="square">
            <a:spAutoFit/>
          </a:bodyPr>
          <a:lstStyle/>
          <a:p>
            <a:pPr>
              <a:defRPr/>
            </a:pPr>
            <a:r>
              <a:rPr lang="en-US" sz="1200" dirty="0" smtClean="0">
                <a:hlinkClick r:id="rId4"/>
              </a:rPr>
              <a:t>http://highered.mcgraw-hill.com/sites/0072402466/student_view0/chapter13/animations_and_movies.html</a:t>
            </a:r>
            <a:r>
              <a:rPr lang="en-US" sz="1400" dirty="0" smtClean="0">
                <a:hlinkClick r:id="rId4"/>
              </a:rPr>
              <a:t>#</a:t>
            </a:r>
            <a:r>
              <a:rPr lang="en-US" sz="1400" dirty="0" smtClean="0"/>
              <a:t> </a:t>
            </a:r>
          </a:p>
        </p:txBody>
      </p:sp>
      <p:sp>
        <p:nvSpPr>
          <p:cNvPr id="9" name="Rectangle 8"/>
          <p:cNvSpPr/>
          <p:nvPr/>
        </p:nvSpPr>
        <p:spPr>
          <a:xfrm>
            <a:off x="228600" y="228600"/>
            <a:ext cx="5486400" cy="523220"/>
          </a:xfrm>
          <a:prstGeom prst="rect">
            <a:avLst/>
          </a:prstGeom>
        </p:spPr>
        <p:txBody>
          <a:bodyPr wrap="square">
            <a:spAutoFit/>
          </a:bodyPr>
          <a:lstStyle/>
          <a:p>
            <a:r>
              <a:rPr lang="en-US" sz="1400" dirty="0" smtClean="0">
                <a:hlinkClick r:id="rId5"/>
              </a:rPr>
              <a:t>https://www.youtube.com/watch?v=yF1E1B9uZf8&amp;list=PLSVaDF_Ya114AOUjpEAq_tH_8TYnd0r3Y</a:t>
            </a:r>
            <a:r>
              <a:rPr lang="en-US" sz="1400" dirty="0" smtClean="0"/>
              <a:t> </a:t>
            </a:r>
            <a:endParaRPr lang="en-US" sz="1400" dirty="0"/>
          </a:p>
        </p:txBody>
      </p:sp>
      <p:sp>
        <p:nvSpPr>
          <p:cNvPr id="11" name="Rectangle 10"/>
          <p:cNvSpPr/>
          <p:nvPr/>
        </p:nvSpPr>
        <p:spPr>
          <a:xfrm rot="21320871">
            <a:off x="36187" y="4794453"/>
            <a:ext cx="6067241" cy="1508105"/>
          </a:xfrm>
          <a:prstGeom prst="rect">
            <a:avLst/>
          </a:prstGeom>
        </p:spPr>
        <p:txBody>
          <a:bodyPr wrap="square">
            <a:spAutoFit/>
          </a:bodyPr>
          <a:lstStyle/>
          <a:p>
            <a:pPr>
              <a:defRPr/>
            </a:pPr>
            <a:r>
              <a:rPr lang="en-US" sz="2800" dirty="0" smtClean="0"/>
              <a:t>Slow down erosion of dunes by allowing sediments </a:t>
            </a:r>
            <a:r>
              <a:rPr lang="en-US" sz="3200" b="1" dirty="0" smtClean="0"/>
              <a:t>to pile up behind an obstacle </a:t>
            </a:r>
            <a:r>
              <a:rPr lang="en-US" sz="2800" dirty="0" smtClean="0"/>
              <a:t>(ex. Christmas tree or rock). </a:t>
            </a: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1.bp.blogspot.com/_lSZx6CegL8g/TDlcLev8VHI/AAAAAAAAD1A/s1RZ5HcfRkk/s640/Dune-Shadows.jpg"/>
          <p:cNvPicPr>
            <a:picLocks noChangeAspect="1" noChangeArrowheads="1"/>
          </p:cNvPicPr>
          <p:nvPr/>
        </p:nvPicPr>
        <p:blipFill>
          <a:blip r:embed="rId2" cstate="print"/>
          <a:srcRect/>
          <a:stretch>
            <a:fillRect/>
          </a:stretch>
        </p:blipFill>
        <p:spPr bwMode="auto">
          <a:xfrm>
            <a:off x="228600" y="400050"/>
            <a:ext cx="8610600" cy="6457950"/>
          </a:xfrm>
          <a:prstGeom prst="rect">
            <a:avLst/>
          </a:prstGeom>
          <a:noFill/>
        </p:spPr>
      </p:pic>
      <p:sp>
        <p:nvSpPr>
          <p:cNvPr id="2" name="Title 1"/>
          <p:cNvSpPr>
            <a:spLocks noGrp="1"/>
          </p:cNvSpPr>
          <p:nvPr>
            <p:ph type="title"/>
          </p:nvPr>
        </p:nvSpPr>
        <p:spPr>
          <a:xfrm>
            <a:off x="228600" y="381000"/>
            <a:ext cx="8458200" cy="1143000"/>
          </a:xfrm>
        </p:spPr>
        <p:txBody>
          <a:bodyPr>
            <a:normAutofit fontScale="90000"/>
          </a:bodyPr>
          <a:lstStyle/>
          <a:p>
            <a:r>
              <a:rPr lang="en-US" sz="5300" dirty="0" smtClean="0"/>
              <a:t>Beach grasses and fencing </a:t>
            </a:r>
            <a:r>
              <a:rPr lang="en-US" sz="4000" dirty="0" smtClean="0"/>
              <a:t>help trap sand. Fences also keep people of </a:t>
            </a:r>
            <a:r>
              <a:rPr lang="en-US" dirty="0" smtClean="0"/>
              <a:t>dunes</a:t>
            </a:r>
            <a:endParaRPr lang="en-US" dirty="0"/>
          </a:p>
        </p:txBody>
      </p:sp>
      <p:sp>
        <p:nvSpPr>
          <p:cNvPr id="5" name="Rectangle 4"/>
          <p:cNvSpPr/>
          <p:nvPr/>
        </p:nvSpPr>
        <p:spPr>
          <a:xfrm>
            <a:off x="152400" y="6324600"/>
            <a:ext cx="3905749" cy="369332"/>
          </a:xfrm>
          <a:prstGeom prst="rect">
            <a:avLst/>
          </a:prstGeom>
        </p:spPr>
        <p:txBody>
          <a:bodyPr wrap="none">
            <a:spAutoFit/>
          </a:bodyPr>
          <a:lstStyle/>
          <a:p>
            <a:r>
              <a:rPr lang="en-US" dirty="0" smtClean="0"/>
              <a:t>Robert Moses State Park Long Island NY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rogsview.files.wordpress.com/2011/09/jockeys-ri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98828"/>
            <a:ext cx="8725829" cy="5783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38400" y="274638"/>
            <a:ext cx="6248400" cy="1143000"/>
          </a:xfrm>
        </p:spPr>
        <p:txBody>
          <a:bodyPr>
            <a:normAutofit fontScale="90000"/>
          </a:bodyPr>
          <a:lstStyle/>
          <a:p>
            <a:pPr>
              <a:defRPr/>
            </a:pPr>
            <a:r>
              <a:rPr lang="en-US" dirty="0" smtClean="0"/>
              <a:t>Jockey’s Ridge </a:t>
            </a:r>
            <a:br>
              <a:rPr lang="en-US" dirty="0" smtClean="0"/>
            </a:br>
            <a:r>
              <a:rPr lang="en-US" dirty="0" smtClean="0"/>
              <a:t>Nag’s Head, NC</a:t>
            </a:r>
            <a:endParaRPr lang="en-US" dirty="0"/>
          </a:p>
        </p:txBody>
      </p:sp>
      <p:sp>
        <p:nvSpPr>
          <p:cNvPr id="43012" name="Rectangle 4"/>
          <p:cNvSpPr>
            <a:spLocks noChangeArrowheads="1"/>
          </p:cNvSpPr>
          <p:nvPr/>
        </p:nvSpPr>
        <p:spPr bwMode="auto">
          <a:xfrm>
            <a:off x="152400" y="228600"/>
            <a:ext cx="3276600" cy="1015663"/>
          </a:xfrm>
          <a:prstGeom prst="rect">
            <a:avLst/>
          </a:prstGeom>
          <a:noFill/>
          <a:ln w="9525">
            <a:noFill/>
            <a:miter lim="800000"/>
            <a:headEnd/>
            <a:tailEnd/>
          </a:ln>
        </p:spPr>
        <p:txBody>
          <a:bodyPr wrap="square">
            <a:spAutoFit/>
          </a:bodyPr>
          <a:lstStyle/>
          <a:p>
            <a:r>
              <a:rPr lang="en-US" sz="2000" dirty="0">
                <a:solidFill>
                  <a:schemeClr val="bg1"/>
                </a:solidFill>
              </a:rPr>
              <a:t>Tallest living natural sand dune system in the Eastern United States</a:t>
            </a: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siXADEJqKs4/T9eqM7e41YI/AAAAAAAAGUg/Hi7HX_rDT5I/s1600/P10400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3400"/>
            <a:ext cx="7162800" cy="4794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3.bp.blogspot.com/-DDvf4kKOMck/Ta4A_F7s_3I/AAAAAAAAAVc/EMwK9adrqug/s1600/hang+gli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10886"/>
            <a:ext cx="4762500" cy="3114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defRPr/>
            </a:pPr>
            <a:endParaRPr lang="en-US" dirty="0"/>
          </a:p>
        </p:txBody>
      </p:sp>
      <p:sp>
        <p:nvSpPr>
          <p:cNvPr id="3" name="Content Placeholder 2"/>
          <p:cNvSpPr>
            <a:spLocks noGrp="1"/>
          </p:cNvSpPr>
          <p:nvPr>
            <p:ph idx="1"/>
          </p:nvPr>
        </p:nvSpPr>
        <p:spPr>
          <a:xfrm>
            <a:off x="4876800" y="1524000"/>
            <a:ext cx="3810000" cy="4297363"/>
          </a:xfrm>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i="1" dirty="0" smtClean="0"/>
              <a:t>Dune rolling over the maritime forest</a:t>
            </a:r>
            <a:r>
              <a:rPr lang="en-US" dirty="0" smtClean="0"/>
              <a:t/>
            </a:r>
            <a:br>
              <a:rPr lang="en-US" dirty="0" smtClean="0"/>
            </a:br>
            <a:endParaRPr lang="en-US" dirty="0"/>
          </a:p>
        </p:txBody>
      </p:sp>
      <p:pic>
        <p:nvPicPr>
          <p:cNvPr id="44035" name="Content Placeholder 3" descr=" (&lt;I&gt;&lt;/I&gt;), , North Carolina, United States"/>
          <p:cNvPicPr>
            <a:picLocks noGrp="1" noChangeAspect="1"/>
          </p:cNvPicPr>
          <p:nvPr>
            <p:ph idx="1"/>
          </p:nvPr>
        </p:nvPicPr>
        <p:blipFill>
          <a:blip r:embed="rId2" cstate="print"/>
          <a:srcRect/>
          <a:stretch>
            <a:fillRect/>
          </a:stretch>
        </p:blipFill>
        <p:spPr>
          <a:xfrm>
            <a:off x="914400" y="838200"/>
            <a:ext cx="7315200" cy="5486400"/>
          </a:xfrm>
        </p:spPr>
      </p:pic>
      <p:sp>
        <p:nvSpPr>
          <p:cNvPr id="44036" name="Rectangle 4"/>
          <p:cNvSpPr>
            <a:spLocks noChangeArrowheads="1"/>
          </p:cNvSpPr>
          <p:nvPr/>
        </p:nvSpPr>
        <p:spPr bwMode="auto">
          <a:xfrm>
            <a:off x="2819400" y="5334000"/>
            <a:ext cx="4038600" cy="923925"/>
          </a:xfrm>
          <a:prstGeom prst="rect">
            <a:avLst/>
          </a:prstGeom>
          <a:noFill/>
          <a:ln w="9525">
            <a:noFill/>
            <a:miter lim="800000"/>
            <a:headEnd/>
            <a:tailEnd/>
          </a:ln>
        </p:spPr>
        <p:txBody>
          <a:bodyPr>
            <a:spAutoFit/>
          </a:bodyPr>
          <a:lstStyle/>
          <a:p>
            <a:r>
              <a:rPr lang="en-US"/>
              <a:t>Jockey's Ridge is an example of a medano—a huge hill of shifting sand that lacks vegetation.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endParaRPr lang="en-US" sz="2000" dirty="0"/>
          </a:p>
        </p:txBody>
      </p:sp>
      <p:pic>
        <p:nvPicPr>
          <p:cNvPr id="46083" name="Content Placeholder 3" descr=" (&lt;I&gt;&lt;/I&gt;), , North Carolina, United States"/>
          <p:cNvPicPr>
            <a:picLocks noGrp="1" noChangeAspect="1"/>
          </p:cNvPicPr>
          <p:nvPr>
            <p:ph idx="1"/>
          </p:nvPr>
        </p:nvPicPr>
        <p:blipFill>
          <a:blip r:embed="rId2" cstate="print"/>
          <a:srcRect/>
          <a:stretch>
            <a:fillRect/>
          </a:stretch>
        </p:blipFill>
        <p:spPr>
          <a:xfrm>
            <a:off x="4419600" y="228600"/>
            <a:ext cx="4270375" cy="6461125"/>
          </a:xfrm>
        </p:spPr>
      </p:pic>
      <p:sp>
        <p:nvSpPr>
          <p:cNvPr id="46084" name="Rectangle 4"/>
          <p:cNvSpPr>
            <a:spLocks noChangeArrowheads="1"/>
          </p:cNvSpPr>
          <p:nvPr/>
        </p:nvSpPr>
        <p:spPr bwMode="auto">
          <a:xfrm>
            <a:off x="228600" y="457200"/>
            <a:ext cx="4114800" cy="2677656"/>
          </a:xfrm>
          <a:prstGeom prst="rect">
            <a:avLst/>
          </a:prstGeom>
          <a:noFill/>
          <a:ln w="9525">
            <a:noFill/>
            <a:miter lim="800000"/>
            <a:headEnd/>
            <a:tailEnd/>
          </a:ln>
        </p:spPr>
        <p:txBody>
          <a:bodyPr>
            <a:spAutoFit/>
          </a:bodyPr>
          <a:lstStyle/>
          <a:p>
            <a:r>
              <a:rPr lang="en-US" sz="2400" dirty="0"/>
              <a:t>This tornado over Jockey's Ridge started out as a waterspout on the Roanoke sound and moved East over the sand dunes picking up sand into the funnel for several hundred vertical feet.  6/22/05</a:t>
            </a:r>
          </a:p>
        </p:txBody>
      </p:sp>
      <p:pic>
        <p:nvPicPr>
          <p:cNvPr id="5" name="Picture 5" descr="Image:Dune boarding.jpg">
            <a:hlinkClick r:id="rId3"/>
          </p:cNvPr>
          <p:cNvPicPr>
            <a:picLocks noChangeAspect="1" noChangeArrowheads="1"/>
          </p:cNvPicPr>
          <p:nvPr/>
        </p:nvPicPr>
        <p:blipFill>
          <a:blip r:embed="rId4" cstate="print"/>
          <a:srcRect/>
          <a:stretch>
            <a:fillRect/>
          </a:stretch>
        </p:blipFill>
        <p:spPr bwMode="auto">
          <a:xfrm>
            <a:off x="0" y="3409950"/>
            <a:ext cx="4343400" cy="3257550"/>
          </a:xfrm>
          <a:prstGeom prst="rect">
            <a:avLst/>
          </a:prstGeom>
          <a:noFill/>
          <a:ln w="9525">
            <a:noFill/>
            <a:miter lim="800000"/>
            <a:headEnd/>
            <a:tailEnd/>
          </a:ln>
        </p:spPr>
      </p:pic>
      <p:sp>
        <p:nvSpPr>
          <p:cNvPr id="6" name="Rectangle 5"/>
          <p:cNvSpPr/>
          <p:nvPr/>
        </p:nvSpPr>
        <p:spPr>
          <a:xfrm>
            <a:off x="2133600" y="4038600"/>
            <a:ext cx="1576137" cy="369332"/>
          </a:xfrm>
          <a:prstGeom prst="rect">
            <a:avLst/>
          </a:prstGeom>
        </p:spPr>
        <p:txBody>
          <a:bodyPr wrap="none">
            <a:spAutoFit/>
          </a:bodyPr>
          <a:lstStyle/>
          <a:p>
            <a:pPr>
              <a:defRPr/>
            </a:pPr>
            <a:r>
              <a:rPr lang="en-US" dirty="0" smtClean="0"/>
              <a:t>Dune boarding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restry.ok.gov/Websites/forestry/Images/windbreaks.JPG"/>
          <p:cNvPicPr>
            <a:picLocks noChangeAspect="1" noChangeArrowheads="1"/>
          </p:cNvPicPr>
          <p:nvPr/>
        </p:nvPicPr>
        <p:blipFill>
          <a:blip r:embed="rId2" cstate="print"/>
          <a:srcRect/>
          <a:stretch>
            <a:fillRect/>
          </a:stretch>
        </p:blipFill>
        <p:spPr bwMode="auto">
          <a:xfrm>
            <a:off x="838200" y="1951839"/>
            <a:ext cx="7620000" cy="4906161"/>
          </a:xfrm>
          <a:prstGeom prst="rect">
            <a:avLst/>
          </a:prstGeom>
          <a:noFill/>
        </p:spPr>
      </p:pic>
      <p:sp>
        <p:nvSpPr>
          <p:cNvPr id="6146" name="Rectangle 2"/>
          <p:cNvSpPr>
            <a:spLocks noGrp="1" noRot="1" noChangeArrowheads="1"/>
          </p:cNvSpPr>
          <p:nvPr>
            <p:ph type="title"/>
          </p:nvPr>
        </p:nvSpPr>
        <p:spPr>
          <a:xfrm>
            <a:off x="457200" y="152400"/>
            <a:ext cx="8229600" cy="868362"/>
          </a:xfrm>
        </p:spPr>
        <p:txBody>
          <a:bodyPr>
            <a:normAutofit fontScale="90000"/>
          </a:bodyPr>
          <a:lstStyle/>
          <a:p>
            <a:pPr eaLnBrk="1" hangingPunct="1">
              <a:defRPr/>
            </a:pPr>
            <a:r>
              <a:rPr lang="en-US" dirty="0" smtClean="0"/>
              <a:t>Preventing wind erosion on farm land</a:t>
            </a:r>
          </a:p>
        </p:txBody>
      </p:sp>
      <p:sp>
        <p:nvSpPr>
          <p:cNvPr id="6147" name="Rectangle 3"/>
          <p:cNvSpPr>
            <a:spLocks noGrp="1" noChangeArrowheads="1"/>
          </p:cNvSpPr>
          <p:nvPr>
            <p:ph type="body" idx="1"/>
          </p:nvPr>
        </p:nvSpPr>
        <p:spPr>
          <a:xfrm>
            <a:off x="304800" y="914400"/>
            <a:ext cx="8382000" cy="5211763"/>
          </a:xfrm>
        </p:spPr>
        <p:txBody>
          <a:bodyPr/>
          <a:lstStyle/>
          <a:p>
            <a:pPr>
              <a:buNone/>
              <a:defRPr/>
            </a:pPr>
            <a:r>
              <a:rPr lang="en-US" dirty="0" smtClean="0"/>
              <a:t>Windbreaks - rows of closely spaced trees and shrubs planted at right angles to the prevailing winds to protect crops, soil, animals and buildings.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0" y="381000"/>
            <a:ext cx="3352800" cy="1143000"/>
          </a:xfrm>
        </p:spPr>
        <p:txBody>
          <a:bodyPr>
            <a:normAutofit fontScale="90000"/>
          </a:bodyPr>
          <a:lstStyle/>
          <a:p>
            <a:pPr eaLnBrk="1" hangingPunct="1">
              <a:defRPr/>
            </a:pPr>
            <a:r>
              <a:rPr lang="en-US" dirty="0" smtClean="0"/>
              <a:t>River? Beach? Lake?</a:t>
            </a:r>
          </a:p>
        </p:txBody>
      </p:sp>
      <p:sp>
        <p:nvSpPr>
          <p:cNvPr id="98307" name="Rectangle 3"/>
          <p:cNvSpPr>
            <a:spLocks noGrp="1" noChangeArrowheads="1"/>
          </p:cNvSpPr>
          <p:nvPr>
            <p:ph type="body" idx="1"/>
          </p:nvPr>
        </p:nvSpPr>
        <p:spPr>
          <a:xfrm>
            <a:off x="304800" y="1981200"/>
            <a:ext cx="3124200" cy="4419600"/>
          </a:xfrm>
        </p:spPr>
        <p:txBody>
          <a:bodyPr>
            <a:normAutofit lnSpcReduction="10000"/>
          </a:bodyPr>
          <a:lstStyle/>
          <a:p>
            <a:pPr eaLnBrk="1" hangingPunct="1">
              <a:buNone/>
              <a:defRPr/>
            </a:pPr>
            <a:r>
              <a:rPr lang="en-US" dirty="0" smtClean="0"/>
              <a:t>Is this a good place to live?</a:t>
            </a:r>
          </a:p>
          <a:p>
            <a:pPr eaLnBrk="1" hangingPunct="1">
              <a:defRPr/>
            </a:pPr>
            <a:r>
              <a:rPr lang="en-US" dirty="0" smtClean="0"/>
              <a:t>People must always battle erosion problems – </a:t>
            </a:r>
            <a:r>
              <a:rPr lang="en-US" u="sng" dirty="0" smtClean="0"/>
              <a:t>naturally and some manmade</a:t>
            </a:r>
            <a:r>
              <a:rPr lang="en-US" dirty="0" smtClean="0"/>
              <a:t>.</a:t>
            </a:r>
          </a:p>
        </p:txBody>
      </p:sp>
      <p:pic>
        <p:nvPicPr>
          <p:cNvPr id="5124" name="Picture 3" descr="http://www.opl.ucsb.edu/grace/lc/lcn15.jpg"/>
          <p:cNvPicPr>
            <a:picLocks noChangeAspect="1" noChangeArrowheads="1"/>
          </p:cNvPicPr>
          <p:nvPr/>
        </p:nvPicPr>
        <p:blipFill>
          <a:blip r:embed="rId2" cstate="print"/>
          <a:srcRect/>
          <a:stretch>
            <a:fillRect/>
          </a:stretch>
        </p:blipFill>
        <p:spPr bwMode="auto">
          <a:xfrm>
            <a:off x="3200400" y="0"/>
            <a:ext cx="5715000" cy="4286250"/>
          </a:xfrm>
          <a:prstGeom prst="rect">
            <a:avLst/>
          </a:prstGeom>
          <a:noFill/>
          <a:ln w="9525">
            <a:noFill/>
            <a:miter lim="800000"/>
            <a:headEnd/>
            <a:tailEnd/>
          </a:ln>
        </p:spPr>
      </p:pic>
      <p:sp>
        <p:nvSpPr>
          <p:cNvPr id="5125" name="Rectangle 4"/>
          <p:cNvSpPr>
            <a:spLocks noChangeArrowheads="1"/>
          </p:cNvSpPr>
          <p:nvPr/>
        </p:nvSpPr>
        <p:spPr bwMode="auto">
          <a:xfrm>
            <a:off x="3581400" y="685800"/>
            <a:ext cx="1273175" cy="369888"/>
          </a:xfrm>
          <a:prstGeom prst="rect">
            <a:avLst/>
          </a:prstGeom>
          <a:noFill/>
          <a:ln w="9525">
            <a:noFill/>
            <a:miter lim="800000"/>
            <a:headEnd/>
            <a:tailEnd/>
          </a:ln>
        </p:spPr>
        <p:txBody>
          <a:bodyPr wrap="none">
            <a:spAutoFit/>
          </a:bodyPr>
          <a:lstStyle/>
          <a:p>
            <a:r>
              <a:rPr lang="en-US" dirty="0">
                <a:solidFill>
                  <a:schemeClr val="bg1">
                    <a:lumMod val="95000"/>
                  </a:schemeClr>
                </a:solidFill>
              </a:rPr>
              <a:t>La </a:t>
            </a:r>
            <a:r>
              <a:rPr lang="en-US" dirty="0" err="1">
                <a:solidFill>
                  <a:schemeClr val="bg1">
                    <a:lumMod val="95000"/>
                  </a:schemeClr>
                </a:solidFill>
              </a:rPr>
              <a:t>Conchita</a:t>
            </a:r>
            <a:endParaRPr lang="en-US" dirty="0">
              <a:solidFill>
                <a:schemeClr val="bg1">
                  <a:lumMod val="95000"/>
                </a:schemeClr>
              </a:solidFill>
            </a:endParaRPr>
          </a:p>
        </p:txBody>
      </p:sp>
      <p:pic>
        <p:nvPicPr>
          <p:cNvPr id="20482" name="Picture 2" descr="https://encrypted-tbn2.gstatic.com/images?q=tbn:ANd9GcSlkSyAkEh1skPGYo7WIqUoQMiD3wX2HK6TEcjL8NkpXhMfDg_Z"/>
          <p:cNvPicPr>
            <a:picLocks noChangeAspect="1" noChangeArrowheads="1"/>
          </p:cNvPicPr>
          <p:nvPr/>
        </p:nvPicPr>
        <p:blipFill>
          <a:blip r:embed="rId3" cstate="print"/>
          <a:srcRect/>
          <a:stretch>
            <a:fillRect/>
          </a:stretch>
        </p:blipFill>
        <p:spPr bwMode="auto">
          <a:xfrm>
            <a:off x="4792691" y="3962400"/>
            <a:ext cx="4351309" cy="2895600"/>
          </a:xfrm>
          <a:prstGeom prst="rect">
            <a:avLst/>
          </a:prstGeom>
          <a:noFill/>
        </p:spPr>
      </p:pic>
      <p:sp>
        <p:nvSpPr>
          <p:cNvPr id="7" name="Rectangle 6"/>
          <p:cNvSpPr/>
          <p:nvPr/>
        </p:nvSpPr>
        <p:spPr>
          <a:xfrm>
            <a:off x="5029200" y="4038600"/>
            <a:ext cx="3733800" cy="461665"/>
          </a:xfrm>
          <a:prstGeom prst="rect">
            <a:avLst/>
          </a:prstGeom>
        </p:spPr>
        <p:txBody>
          <a:bodyPr wrap="square">
            <a:spAutoFit/>
          </a:bodyPr>
          <a:lstStyle/>
          <a:p>
            <a:pPr>
              <a:defRPr/>
            </a:pPr>
            <a:r>
              <a:rPr lang="en-US" sz="2400" dirty="0" smtClean="0"/>
              <a:t>Is this a good place to live? </a:t>
            </a:r>
          </a:p>
        </p:txBody>
      </p:sp>
      <p:sp>
        <p:nvSpPr>
          <p:cNvPr id="8" name="Rectangle 7"/>
          <p:cNvSpPr/>
          <p:nvPr/>
        </p:nvSpPr>
        <p:spPr>
          <a:xfrm>
            <a:off x="4876800" y="6488668"/>
            <a:ext cx="3857723" cy="369332"/>
          </a:xfrm>
          <a:prstGeom prst="rect">
            <a:avLst/>
          </a:prstGeom>
        </p:spPr>
        <p:txBody>
          <a:bodyPr wrap="none">
            <a:spAutoFit/>
          </a:bodyPr>
          <a:lstStyle/>
          <a:p>
            <a:r>
              <a:rPr lang="en-US" dirty="0" smtClean="0"/>
              <a:t>Kitty  Hawk after Hurricane Sandy 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457200" y="274638"/>
            <a:ext cx="5181600" cy="1143000"/>
          </a:xfrm>
        </p:spPr>
        <p:txBody>
          <a:bodyPr/>
          <a:lstStyle/>
          <a:p>
            <a:pPr eaLnBrk="1" hangingPunct="1">
              <a:defRPr/>
            </a:pPr>
            <a:r>
              <a:rPr lang="en-US" dirty="0" smtClean="0"/>
              <a:t>Reducing erosion</a:t>
            </a:r>
          </a:p>
        </p:txBody>
      </p:sp>
      <p:sp>
        <p:nvSpPr>
          <p:cNvPr id="99331" name="Rectangle 3"/>
          <p:cNvSpPr>
            <a:spLocks noGrp="1" noChangeArrowheads="1"/>
          </p:cNvSpPr>
          <p:nvPr>
            <p:ph type="body" idx="1"/>
          </p:nvPr>
        </p:nvSpPr>
        <p:spPr>
          <a:xfrm>
            <a:off x="0" y="1143000"/>
            <a:ext cx="6248400" cy="4830763"/>
          </a:xfrm>
        </p:spPr>
        <p:txBody>
          <a:bodyPr>
            <a:normAutofit/>
          </a:bodyPr>
          <a:lstStyle/>
          <a:p>
            <a:pPr eaLnBrk="1" hangingPunct="1">
              <a:defRPr/>
            </a:pPr>
            <a:r>
              <a:rPr lang="en-US" sz="3600" dirty="0" smtClean="0"/>
              <a:t>Reduced by planting </a:t>
            </a:r>
            <a:r>
              <a:rPr lang="en-US" sz="3600" b="1" u="sng" dirty="0" smtClean="0">
                <a:solidFill>
                  <a:schemeClr val="accent6">
                    <a:lumMod val="50000"/>
                  </a:schemeClr>
                </a:solidFill>
              </a:rPr>
              <a:t>vegetation</a:t>
            </a:r>
            <a:r>
              <a:rPr lang="en-US" sz="3600" b="1" dirty="0" smtClean="0">
                <a:solidFill>
                  <a:schemeClr val="accent6">
                    <a:lumMod val="50000"/>
                  </a:schemeClr>
                </a:solidFill>
              </a:rPr>
              <a:t> </a:t>
            </a:r>
            <a:r>
              <a:rPr lang="en-US" dirty="0" smtClean="0">
                <a:solidFill>
                  <a:schemeClr val="accent6">
                    <a:lumMod val="50000"/>
                  </a:schemeClr>
                </a:solidFill>
              </a:rPr>
              <a:t>to help hold</a:t>
            </a:r>
            <a:r>
              <a:rPr lang="en-US" sz="3600" dirty="0" smtClean="0">
                <a:solidFill>
                  <a:schemeClr val="accent6">
                    <a:lumMod val="50000"/>
                  </a:schemeClr>
                </a:solidFill>
              </a:rPr>
              <a:t> down </a:t>
            </a:r>
            <a:r>
              <a:rPr lang="en-US" sz="3600" b="1" u="sng" dirty="0" smtClean="0">
                <a:solidFill>
                  <a:schemeClr val="accent6">
                    <a:lumMod val="50000"/>
                  </a:schemeClr>
                </a:solidFill>
              </a:rPr>
              <a:t>soil</a:t>
            </a:r>
            <a:r>
              <a:rPr lang="en-US" sz="3600" b="1" dirty="0" smtClean="0">
                <a:solidFill>
                  <a:schemeClr val="accent6">
                    <a:lumMod val="50000"/>
                  </a:schemeClr>
                </a:solidFill>
              </a:rPr>
              <a:t> </a:t>
            </a:r>
            <a:r>
              <a:rPr lang="en-US" sz="3600" dirty="0" smtClean="0">
                <a:solidFill>
                  <a:schemeClr val="accent6">
                    <a:lumMod val="50000"/>
                  </a:schemeClr>
                </a:solidFill>
              </a:rPr>
              <a:t>and absorb </a:t>
            </a:r>
            <a:r>
              <a:rPr lang="en-US" sz="3600" b="1" u="sng" dirty="0" smtClean="0">
                <a:solidFill>
                  <a:schemeClr val="accent6">
                    <a:lumMod val="50000"/>
                  </a:schemeClr>
                </a:solidFill>
              </a:rPr>
              <a:t>water</a:t>
            </a:r>
            <a:r>
              <a:rPr lang="en-US" sz="3600" dirty="0" smtClean="0"/>
              <a:t>.</a:t>
            </a:r>
          </a:p>
        </p:txBody>
      </p:sp>
      <p:pic>
        <p:nvPicPr>
          <p:cNvPr id="7172" name="Picture 5" descr="http://3.bp.blogspot.com/_qudJsVkP_bs/TAhNcaN7f6I/AAAAAAAABEM/ZYiV6oJe7VE/s1600/soil%2520erosion.gif"/>
          <p:cNvPicPr>
            <a:picLocks noChangeAspect="1" noChangeArrowheads="1"/>
          </p:cNvPicPr>
          <p:nvPr/>
        </p:nvPicPr>
        <p:blipFill>
          <a:blip r:embed="rId2" cstate="print"/>
          <a:srcRect/>
          <a:stretch>
            <a:fillRect/>
          </a:stretch>
        </p:blipFill>
        <p:spPr bwMode="auto">
          <a:xfrm>
            <a:off x="5777403" y="-228600"/>
            <a:ext cx="3366597" cy="3413125"/>
          </a:xfrm>
          <a:prstGeom prst="rect">
            <a:avLst/>
          </a:prstGeom>
          <a:noFill/>
          <a:ln w="9525">
            <a:noFill/>
            <a:miter lim="800000"/>
            <a:headEnd/>
            <a:tailEnd/>
          </a:ln>
        </p:spPr>
      </p:pic>
      <p:pic>
        <p:nvPicPr>
          <p:cNvPr id="19458" name="Picture 2" descr="See caption:"/>
          <p:cNvPicPr>
            <a:picLocks noChangeAspect="1" noChangeArrowheads="1"/>
          </p:cNvPicPr>
          <p:nvPr/>
        </p:nvPicPr>
        <p:blipFill>
          <a:blip r:embed="rId3" cstate="print"/>
          <a:srcRect/>
          <a:stretch>
            <a:fillRect/>
          </a:stretch>
        </p:blipFill>
        <p:spPr bwMode="auto">
          <a:xfrm>
            <a:off x="0" y="3150621"/>
            <a:ext cx="7146925" cy="37073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Rot="1" noChangeArrowheads="1"/>
          </p:cNvSpPr>
          <p:nvPr>
            <p:ph type="title"/>
          </p:nvPr>
        </p:nvSpPr>
        <p:spPr>
          <a:xfrm>
            <a:off x="3581400" y="274638"/>
            <a:ext cx="5105400" cy="1143000"/>
          </a:xfrm>
        </p:spPr>
        <p:txBody>
          <a:bodyPr>
            <a:normAutofit fontScale="90000"/>
          </a:bodyPr>
          <a:lstStyle/>
          <a:p>
            <a:pPr eaLnBrk="1" hangingPunct="1">
              <a:defRPr/>
            </a:pPr>
            <a:r>
              <a:rPr lang="en-US" sz="4000" b="1" dirty="0" smtClean="0">
                <a:solidFill>
                  <a:schemeClr val="accent6">
                    <a:lumMod val="50000"/>
                  </a:schemeClr>
                </a:solidFill>
              </a:rPr>
              <a:t>Retaining walls</a:t>
            </a:r>
            <a:r>
              <a:rPr lang="en-US" sz="4000" dirty="0" smtClean="0"/>
              <a:t>: </a:t>
            </a:r>
            <a:r>
              <a:rPr lang="en-US" sz="2700" i="1" dirty="0" smtClean="0"/>
              <a:t>made of concrete, stone, wood, or railroad ties.</a:t>
            </a:r>
            <a:endParaRPr lang="en-US" sz="3100" i="1" dirty="0" smtClean="0"/>
          </a:p>
        </p:txBody>
      </p:sp>
      <p:sp>
        <p:nvSpPr>
          <p:cNvPr id="7175" name="Rectangle 7"/>
          <p:cNvSpPr>
            <a:spLocks noGrp="1" noChangeArrowheads="1"/>
          </p:cNvSpPr>
          <p:nvPr>
            <p:ph type="body" sz="half" idx="1"/>
          </p:nvPr>
        </p:nvSpPr>
        <p:spPr/>
        <p:txBody>
          <a:bodyPr/>
          <a:lstStyle/>
          <a:p>
            <a:pPr eaLnBrk="1" hangingPunct="1">
              <a:defRPr/>
            </a:pPr>
            <a:endParaRPr lang="en-US" smtClean="0"/>
          </a:p>
        </p:txBody>
      </p:sp>
      <p:sp>
        <p:nvSpPr>
          <p:cNvPr id="7176" name="Rectangle 8"/>
          <p:cNvSpPr>
            <a:spLocks noGrp="1" noChangeArrowheads="1"/>
          </p:cNvSpPr>
          <p:nvPr>
            <p:ph type="body" sz="half" idx="2"/>
          </p:nvPr>
        </p:nvSpPr>
        <p:spPr>
          <a:xfrm>
            <a:off x="4648200" y="1600200"/>
            <a:ext cx="4038600" cy="5029200"/>
          </a:xfrm>
        </p:spPr>
        <p:txBody>
          <a:bodyPr>
            <a:normAutofit/>
          </a:bodyPr>
          <a:lstStyle/>
          <a:p>
            <a:pPr eaLnBrk="1" hangingPunct="1">
              <a:defRPr/>
            </a:pPr>
            <a:r>
              <a:rPr lang="en-US" sz="3200" dirty="0" smtClean="0"/>
              <a:t>Can keep rocks and soil from </a:t>
            </a:r>
            <a:r>
              <a:rPr lang="en-US" sz="3600" b="1" u="sng" dirty="0" smtClean="0"/>
              <a:t>sliding downhill.</a:t>
            </a:r>
            <a:endParaRPr lang="en-US" sz="3200" b="1" u="sng" dirty="0" smtClean="0"/>
          </a:p>
          <a:p>
            <a:pPr eaLnBrk="1" hangingPunct="1">
              <a:defRPr/>
            </a:pPr>
            <a:r>
              <a:rPr lang="en-US" dirty="0" smtClean="0"/>
              <a:t>Also can be built along </a:t>
            </a:r>
            <a:r>
              <a:rPr lang="en-US" sz="3200" b="1" u="sng" dirty="0" smtClean="0"/>
              <a:t>stream channels, lakes, or ocean beaches </a:t>
            </a:r>
            <a:r>
              <a:rPr lang="en-US" dirty="0" smtClean="0"/>
              <a:t>to reduce erosion caused by flooding, running water, or waves. </a:t>
            </a:r>
          </a:p>
        </p:txBody>
      </p:sp>
      <p:pic>
        <p:nvPicPr>
          <p:cNvPr id="11269" name="Picture 5" descr="Image:Stone Retaining wall.jpg">
            <a:hlinkClick r:id="rId2"/>
          </p:cNvPr>
          <p:cNvPicPr>
            <a:picLocks noChangeAspect="1" noChangeArrowheads="1"/>
          </p:cNvPicPr>
          <p:nvPr/>
        </p:nvPicPr>
        <p:blipFill>
          <a:blip r:embed="rId3" cstate="print"/>
          <a:srcRect/>
          <a:stretch>
            <a:fillRect/>
          </a:stretch>
        </p:blipFill>
        <p:spPr bwMode="auto">
          <a:xfrm>
            <a:off x="228600" y="1524000"/>
            <a:ext cx="4286250" cy="5181600"/>
          </a:xfrm>
          <a:prstGeom prst="rect">
            <a:avLst/>
          </a:prstGeom>
          <a:noFill/>
          <a:ln w="9525">
            <a:noFill/>
            <a:miter lim="800000"/>
            <a:headEnd/>
            <a:tailEnd/>
          </a:ln>
        </p:spPr>
      </p:pic>
      <p:sp>
        <p:nvSpPr>
          <p:cNvPr id="6" name="Rectangle 5"/>
          <p:cNvSpPr/>
          <p:nvPr/>
        </p:nvSpPr>
        <p:spPr>
          <a:xfrm rot="20277479">
            <a:off x="191608" y="534102"/>
            <a:ext cx="3298403" cy="400110"/>
          </a:xfrm>
          <a:prstGeom prst="rect">
            <a:avLst/>
          </a:prstGeom>
        </p:spPr>
        <p:txBody>
          <a:bodyPr wrap="none">
            <a:spAutoFit/>
          </a:bodyPr>
          <a:lstStyle/>
          <a:p>
            <a:r>
              <a:rPr lang="en-US" sz="2000" dirty="0" smtClean="0"/>
              <a:t>Slow down erosion by gravity</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274638"/>
            <a:ext cx="8229600" cy="868362"/>
          </a:xfrm>
        </p:spPr>
        <p:txBody>
          <a:bodyPr>
            <a:normAutofit/>
          </a:bodyPr>
          <a:lstStyle/>
          <a:p>
            <a:pPr>
              <a:defRPr/>
            </a:pPr>
            <a:r>
              <a:rPr lang="en-US" sz="3600" dirty="0"/>
              <a:t>Protection from </a:t>
            </a:r>
            <a:r>
              <a:rPr lang="en-US" dirty="0" smtClean="0">
                <a:latin typeface="Arial Narrow" pitchFamily="34" charset="0"/>
              </a:rPr>
              <a:t>water erosion</a:t>
            </a:r>
          </a:p>
        </p:txBody>
      </p:sp>
      <p:sp>
        <p:nvSpPr>
          <p:cNvPr id="31747" name="Rectangle 3"/>
          <p:cNvSpPr>
            <a:spLocks noGrp="1" noChangeArrowheads="1"/>
          </p:cNvSpPr>
          <p:nvPr>
            <p:ph type="body" idx="1"/>
          </p:nvPr>
        </p:nvSpPr>
        <p:spPr>
          <a:xfrm>
            <a:off x="457200" y="990600"/>
            <a:ext cx="8229600" cy="5135563"/>
          </a:xfrm>
        </p:spPr>
        <p:txBody>
          <a:bodyPr/>
          <a:lstStyle/>
          <a:p>
            <a:pPr eaLnBrk="1" hangingPunct="1">
              <a:defRPr/>
            </a:pPr>
            <a:r>
              <a:rPr lang="en-US" b="1" dirty="0" smtClean="0">
                <a:solidFill>
                  <a:schemeClr val="accent6">
                    <a:lumMod val="50000"/>
                  </a:schemeClr>
                </a:solidFill>
              </a:rPr>
              <a:t>Water erosion</a:t>
            </a:r>
            <a:r>
              <a:rPr lang="en-US" dirty="0" smtClean="0"/>
              <a:t>: </a:t>
            </a:r>
            <a:r>
              <a:rPr lang="en-US" b="1" u="sng" dirty="0" smtClean="0"/>
              <a:t>water erodes </a:t>
            </a:r>
            <a:r>
              <a:rPr lang="en-US" sz="4000" b="1" u="sng" dirty="0" smtClean="0"/>
              <a:t>more</a:t>
            </a:r>
            <a:r>
              <a:rPr lang="en-US" b="1" u="sng" dirty="0" smtClean="0"/>
              <a:t> </a:t>
            </a:r>
            <a:r>
              <a:rPr lang="en-US" sz="2800" dirty="0" smtClean="0"/>
              <a:t>sediments than any other agent of erosion does</a:t>
            </a:r>
            <a:r>
              <a:rPr lang="en-US" dirty="0" smtClean="0"/>
              <a:t>.</a:t>
            </a:r>
          </a:p>
          <a:p>
            <a:pPr eaLnBrk="1" hangingPunct="1">
              <a:defRPr/>
            </a:pPr>
            <a:r>
              <a:rPr lang="en-US" dirty="0" smtClean="0"/>
              <a:t>WHY? It usually has </a:t>
            </a:r>
            <a:r>
              <a:rPr lang="en-US" u="sng" dirty="0" smtClean="0"/>
              <a:t>more energy of motion</a:t>
            </a:r>
            <a:r>
              <a:rPr lang="en-US" dirty="0" smtClean="0"/>
              <a:t>.</a:t>
            </a:r>
          </a:p>
        </p:txBody>
      </p:sp>
      <p:pic>
        <p:nvPicPr>
          <p:cNvPr id="14340" name="Picture 5" descr="http://upload.wikimedia.org/wikipedia/commons/9/9b/Neuse_River-27527.jpg"/>
          <p:cNvPicPr>
            <a:picLocks noChangeAspect="1" noChangeArrowheads="1"/>
          </p:cNvPicPr>
          <p:nvPr/>
        </p:nvPicPr>
        <p:blipFill>
          <a:blip r:embed="rId2" cstate="print"/>
          <a:srcRect/>
          <a:stretch>
            <a:fillRect/>
          </a:stretch>
        </p:blipFill>
        <p:spPr bwMode="auto">
          <a:xfrm>
            <a:off x="457200" y="2743200"/>
            <a:ext cx="8240124" cy="4114800"/>
          </a:xfrm>
          <a:prstGeom prst="rect">
            <a:avLst/>
          </a:prstGeom>
          <a:noFill/>
          <a:ln w="9525">
            <a:noFill/>
            <a:miter lim="800000"/>
            <a:headEnd/>
            <a:tailEnd/>
          </a:ln>
        </p:spPr>
      </p:pic>
      <p:sp>
        <p:nvSpPr>
          <p:cNvPr id="14341" name="Rectangle 4"/>
          <p:cNvSpPr>
            <a:spLocks noChangeArrowheads="1"/>
          </p:cNvSpPr>
          <p:nvPr/>
        </p:nvSpPr>
        <p:spPr bwMode="auto">
          <a:xfrm>
            <a:off x="1295400" y="6334125"/>
            <a:ext cx="2514600" cy="523875"/>
          </a:xfrm>
          <a:prstGeom prst="rect">
            <a:avLst/>
          </a:prstGeom>
          <a:noFill/>
          <a:ln w="9525">
            <a:noFill/>
            <a:miter lim="800000"/>
            <a:headEnd/>
            <a:tailEnd/>
          </a:ln>
        </p:spPr>
        <p:txBody>
          <a:bodyPr wrap="square">
            <a:spAutoFit/>
          </a:bodyPr>
          <a:lstStyle/>
          <a:p>
            <a:pPr eaLnBrk="1" hangingPunct="1"/>
            <a:r>
              <a:rPr lang="en-US" sz="2800" b="1" dirty="0"/>
              <a:t>Neuse River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457200" y="152400"/>
            <a:ext cx="8229600" cy="990600"/>
          </a:xfrm>
        </p:spPr>
        <p:txBody>
          <a:bodyPr>
            <a:normAutofit fontScale="90000"/>
          </a:bodyPr>
          <a:lstStyle/>
          <a:p>
            <a:pPr eaLnBrk="1" hangingPunct="1">
              <a:defRPr/>
            </a:pPr>
            <a:r>
              <a:rPr lang="en-US" dirty="0" smtClean="0"/>
              <a:t>Ex. Rill erosion </a:t>
            </a:r>
            <a:r>
              <a:rPr lang="en-US" sz="3600" i="1" dirty="0" smtClean="0"/>
              <a:t>(small and narrow channels)</a:t>
            </a:r>
            <a:endParaRPr lang="en-US" i="1" dirty="0" smtClean="0"/>
          </a:p>
        </p:txBody>
      </p:sp>
      <p:sp>
        <p:nvSpPr>
          <p:cNvPr id="111619" name="Rectangle 3"/>
          <p:cNvSpPr>
            <a:spLocks noGrp="1" noChangeArrowheads="1"/>
          </p:cNvSpPr>
          <p:nvPr>
            <p:ph type="body" idx="1"/>
          </p:nvPr>
        </p:nvSpPr>
        <p:spPr/>
        <p:txBody>
          <a:bodyPr/>
          <a:lstStyle/>
          <a:p>
            <a:pPr eaLnBrk="1" hangingPunct="1">
              <a:defRPr/>
            </a:pPr>
            <a:endParaRPr lang="en-US" smtClean="0"/>
          </a:p>
        </p:txBody>
      </p:sp>
      <p:pic>
        <p:nvPicPr>
          <p:cNvPr id="18436" name="Picture 5" descr="rills3r"/>
          <p:cNvPicPr>
            <a:picLocks noChangeAspect="1" noChangeArrowheads="1"/>
          </p:cNvPicPr>
          <p:nvPr/>
        </p:nvPicPr>
        <p:blipFill>
          <a:blip r:embed="rId2" cstate="print"/>
          <a:srcRect/>
          <a:stretch>
            <a:fillRect/>
          </a:stretch>
        </p:blipFill>
        <p:spPr bwMode="auto">
          <a:xfrm>
            <a:off x="609600" y="1066800"/>
            <a:ext cx="8077200" cy="5791200"/>
          </a:xfrm>
          <a:prstGeom prst="rect">
            <a:avLst/>
          </a:prstGeom>
          <a:noFill/>
          <a:ln w="9525">
            <a:noFill/>
            <a:miter lim="800000"/>
            <a:headEnd/>
            <a:tailEnd/>
          </a:ln>
        </p:spPr>
      </p:pic>
      <p:grpSp>
        <p:nvGrpSpPr>
          <p:cNvPr id="12" name="SMARTInkShape-Group1"/>
          <p:cNvGrpSpPr/>
          <p:nvPr/>
        </p:nvGrpSpPr>
        <p:grpSpPr>
          <a:xfrm>
            <a:off x="1000125" y="4566592"/>
            <a:ext cx="2428876" cy="1777059"/>
            <a:chOff x="1000125" y="4566592"/>
            <a:chExt cx="2428876" cy="1777059"/>
          </a:xfrm>
        </p:grpSpPr>
        <p:sp>
          <p:nvSpPr>
            <p:cNvPr id="9" name="SMARTInkShape-1"/>
            <p:cNvSpPr/>
            <p:nvPr/>
          </p:nvSpPr>
          <p:spPr>
            <a:xfrm>
              <a:off x="2105025" y="5543550"/>
              <a:ext cx="1162051" cy="800101"/>
            </a:xfrm>
            <a:custGeom>
              <a:avLst/>
              <a:gdLst/>
              <a:ahLst/>
              <a:cxnLst/>
              <a:rect l="0" t="0" r="0" b="0"/>
              <a:pathLst>
                <a:path w="1162051" h="800101">
                  <a:moveTo>
                    <a:pt x="0" y="800100"/>
                  </a:moveTo>
                  <a:lnTo>
                    <a:pt x="0" y="795042"/>
                  </a:lnTo>
                  <a:lnTo>
                    <a:pt x="2821" y="789739"/>
                  </a:lnTo>
                  <a:lnTo>
                    <a:pt x="27445" y="763244"/>
                  </a:lnTo>
                  <a:lnTo>
                    <a:pt x="72496" y="733169"/>
                  </a:lnTo>
                  <a:lnTo>
                    <a:pt x="115066" y="701640"/>
                  </a:lnTo>
                  <a:lnTo>
                    <a:pt x="162024" y="669920"/>
                  </a:lnTo>
                  <a:lnTo>
                    <a:pt x="207738" y="640024"/>
                  </a:lnTo>
                  <a:lnTo>
                    <a:pt x="255195" y="611334"/>
                  </a:lnTo>
                  <a:lnTo>
                    <a:pt x="294882" y="587090"/>
                  </a:lnTo>
                  <a:lnTo>
                    <a:pt x="333296" y="561918"/>
                  </a:lnTo>
                  <a:lnTo>
                    <a:pt x="376515" y="536563"/>
                  </a:lnTo>
                  <a:lnTo>
                    <a:pt x="413303" y="512464"/>
                  </a:lnTo>
                  <a:lnTo>
                    <a:pt x="451012" y="490273"/>
                  </a:lnTo>
                  <a:lnTo>
                    <a:pt x="493019" y="470356"/>
                  </a:lnTo>
                  <a:lnTo>
                    <a:pt x="539619" y="440966"/>
                  </a:lnTo>
                  <a:lnTo>
                    <a:pt x="582574" y="412350"/>
                  </a:lnTo>
                  <a:lnTo>
                    <a:pt x="607236" y="398050"/>
                  </a:lnTo>
                  <a:lnTo>
                    <a:pt x="644645" y="369197"/>
                  </a:lnTo>
                  <a:lnTo>
                    <a:pt x="691742" y="335041"/>
                  </a:lnTo>
                  <a:lnTo>
                    <a:pt x="737420" y="307149"/>
                  </a:lnTo>
                  <a:lnTo>
                    <a:pt x="774037" y="278938"/>
                  </a:lnTo>
                  <a:lnTo>
                    <a:pt x="815176" y="253948"/>
                  </a:lnTo>
                  <a:lnTo>
                    <a:pt x="856659" y="227643"/>
                  </a:lnTo>
                  <a:lnTo>
                    <a:pt x="897408" y="199742"/>
                  </a:lnTo>
                  <a:lnTo>
                    <a:pt x="936294" y="176422"/>
                  </a:lnTo>
                  <a:lnTo>
                    <a:pt x="982181" y="143111"/>
                  </a:lnTo>
                  <a:lnTo>
                    <a:pt x="1027786" y="111156"/>
                  </a:lnTo>
                  <a:lnTo>
                    <a:pt x="1070673" y="73026"/>
                  </a:lnTo>
                  <a:lnTo>
                    <a:pt x="1116684" y="34925"/>
                  </a:lnTo>
                  <a:lnTo>
                    <a:pt x="1162050" y="0"/>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
            <p:cNvSpPr/>
            <p:nvPr/>
          </p:nvSpPr>
          <p:spPr>
            <a:xfrm>
              <a:off x="3019425" y="5429855"/>
              <a:ext cx="409576" cy="323246"/>
            </a:xfrm>
            <a:custGeom>
              <a:avLst/>
              <a:gdLst/>
              <a:ahLst/>
              <a:cxnLst/>
              <a:rect l="0" t="0" r="0" b="0"/>
              <a:pathLst>
                <a:path w="409576" h="323246">
                  <a:moveTo>
                    <a:pt x="0" y="66070"/>
                  </a:moveTo>
                  <a:lnTo>
                    <a:pt x="0" y="52811"/>
                  </a:lnTo>
                  <a:lnTo>
                    <a:pt x="2115" y="49822"/>
                  </a:lnTo>
                  <a:lnTo>
                    <a:pt x="10111" y="43679"/>
                  </a:lnTo>
                  <a:lnTo>
                    <a:pt x="41635" y="32980"/>
                  </a:lnTo>
                  <a:lnTo>
                    <a:pt x="83444" y="27901"/>
                  </a:lnTo>
                  <a:lnTo>
                    <a:pt x="126196" y="20627"/>
                  </a:lnTo>
                  <a:lnTo>
                    <a:pt x="162626" y="16269"/>
                  </a:lnTo>
                  <a:lnTo>
                    <a:pt x="203055" y="11097"/>
                  </a:lnTo>
                  <a:lnTo>
                    <a:pt x="248953" y="9349"/>
                  </a:lnTo>
                  <a:lnTo>
                    <a:pt x="287065" y="2459"/>
                  </a:lnTo>
                  <a:lnTo>
                    <a:pt x="334260" y="0"/>
                  </a:lnTo>
                  <a:lnTo>
                    <a:pt x="357051" y="1780"/>
                  </a:lnTo>
                  <a:lnTo>
                    <a:pt x="374236" y="9626"/>
                  </a:lnTo>
                  <a:lnTo>
                    <a:pt x="386107" y="20169"/>
                  </a:lnTo>
                  <a:lnTo>
                    <a:pt x="390754" y="25945"/>
                  </a:lnTo>
                  <a:lnTo>
                    <a:pt x="395918" y="43649"/>
                  </a:lnTo>
                  <a:lnTo>
                    <a:pt x="399232" y="89511"/>
                  </a:lnTo>
                  <a:lnTo>
                    <a:pt x="399808" y="126755"/>
                  </a:lnTo>
                  <a:lnTo>
                    <a:pt x="394922" y="164600"/>
                  </a:lnTo>
                  <a:lnTo>
                    <a:pt x="391393" y="202222"/>
                  </a:lnTo>
                  <a:lnTo>
                    <a:pt x="393517" y="245404"/>
                  </a:lnTo>
                  <a:lnTo>
                    <a:pt x="409575" y="323245"/>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
            <p:cNvSpPr/>
            <p:nvPr/>
          </p:nvSpPr>
          <p:spPr>
            <a:xfrm>
              <a:off x="1000125" y="4566592"/>
              <a:ext cx="1110190" cy="595566"/>
            </a:xfrm>
            <a:custGeom>
              <a:avLst/>
              <a:gdLst/>
              <a:ahLst/>
              <a:cxnLst/>
              <a:rect l="0" t="0" r="0" b="0"/>
              <a:pathLst>
                <a:path w="1110190" h="595566">
                  <a:moveTo>
                    <a:pt x="0" y="586433"/>
                  </a:moveTo>
                  <a:lnTo>
                    <a:pt x="0" y="591489"/>
                  </a:lnTo>
                  <a:lnTo>
                    <a:pt x="2115" y="592979"/>
                  </a:lnTo>
                  <a:lnTo>
                    <a:pt x="21457" y="595565"/>
                  </a:lnTo>
                  <a:lnTo>
                    <a:pt x="66260" y="578006"/>
                  </a:lnTo>
                  <a:lnTo>
                    <a:pt x="104693" y="559367"/>
                  </a:lnTo>
                  <a:lnTo>
                    <a:pt x="150463" y="534244"/>
                  </a:lnTo>
                  <a:lnTo>
                    <a:pt x="197446" y="505451"/>
                  </a:lnTo>
                  <a:lnTo>
                    <a:pt x="225013" y="489766"/>
                  </a:lnTo>
                  <a:lnTo>
                    <a:pt x="267482" y="459246"/>
                  </a:lnTo>
                  <a:lnTo>
                    <a:pt x="314428" y="432715"/>
                  </a:lnTo>
                  <a:lnTo>
                    <a:pt x="361962" y="404866"/>
                  </a:lnTo>
                  <a:lnTo>
                    <a:pt x="409575" y="374688"/>
                  </a:lnTo>
                  <a:lnTo>
                    <a:pt x="457200" y="350148"/>
                  </a:lnTo>
                  <a:lnTo>
                    <a:pt x="504825" y="322378"/>
                  </a:lnTo>
                  <a:lnTo>
                    <a:pt x="542925" y="302499"/>
                  </a:lnTo>
                  <a:lnTo>
                    <a:pt x="581611" y="284404"/>
                  </a:lnTo>
                  <a:lnTo>
                    <a:pt x="629000" y="258270"/>
                  </a:lnTo>
                  <a:lnTo>
                    <a:pt x="669793" y="234845"/>
                  </a:lnTo>
                  <a:lnTo>
                    <a:pt x="705045" y="219203"/>
                  </a:lnTo>
                  <a:lnTo>
                    <a:pt x="747005" y="201634"/>
                  </a:lnTo>
                  <a:lnTo>
                    <a:pt x="786720" y="183023"/>
                  </a:lnTo>
                  <a:lnTo>
                    <a:pt x="825298" y="164102"/>
                  </a:lnTo>
                  <a:lnTo>
                    <a:pt x="862482" y="146149"/>
                  </a:lnTo>
                  <a:lnTo>
                    <a:pt x="904026" y="127242"/>
                  </a:lnTo>
                  <a:lnTo>
                    <a:pt x="942806" y="108495"/>
                  </a:lnTo>
                  <a:lnTo>
                    <a:pt x="971500" y="97924"/>
                  </a:lnTo>
                  <a:lnTo>
                    <a:pt x="984932" y="85684"/>
                  </a:lnTo>
                  <a:lnTo>
                    <a:pt x="989996" y="77976"/>
                  </a:lnTo>
                  <a:lnTo>
                    <a:pt x="989140" y="71777"/>
                  </a:lnTo>
                  <a:lnTo>
                    <a:pt x="984333" y="66587"/>
                  </a:lnTo>
                  <a:lnTo>
                    <a:pt x="953124" y="47212"/>
                  </a:lnTo>
                  <a:lnTo>
                    <a:pt x="916231" y="38373"/>
                  </a:lnTo>
                  <a:lnTo>
                    <a:pt x="873902" y="34224"/>
                  </a:lnTo>
                  <a:lnTo>
                    <a:pt x="827259" y="23878"/>
                  </a:lnTo>
                  <a:lnTo>
                    <a:pt x="790155" y="17582"/>
                  </a:lnTo>
                  <a:lnTo>
                    <a:pt x="752350" y="15717"/>
                  </a:lnTo>
                  <a:lnTo>
                    <a:pt x="714337" y="12342"/>
                  </a:lnTo>
                  <a:lnTo>
                    <a:pt x="673441" y="7462"/>
                  </a:lnTo>
                  <a:lnTo>
                    <a:pt x="630632" y="6016"/>
                  </a:lnTo>
                  <a:lnTo>
                    <a:pt x="596781" y="2765"/>
                  </a:lnTo>
                  <a:lnTo>
                    <a:pt x="585911" y="0"/>
                  </a:lnTo>
                  <a:lnTo>
                    <a:pt x="591663" y="2298"/>
                  </a:lnTo>
                  <a:lnTo>
                    <a:pt x="628830" y="5852"/>
                  </a:lnTo>
                  <a:lnTo>
                    <a:pt x="664568" y="11771"/>
                  </a:lnTo>
                  <a:lnTo>
                    <a:pt x="708927" y="14307"/>
                  </a:lnTo>
                  <a:lnTo>
                    <a:pt x="748811" y="14808"/>
                  </a:lnTo>
                  <a:lnTo>
                    <a:pt x="790076" y="19952"/>
                  </a:lnTo>
                  <a:lnTo>
                    <a:pt x="830760" y="23122"/>
                  </a:lnTo>
                  <a:lnTo>
                    <a:pt x="874684" y="29118"/>
                  </a:lnTo>
                  <a:lnTo>
                    <a:pt x="921211" y="32542"/>
                  </a:lnTo>
                  <a:lnTo>
                    <a:pt x="963454" y="38612"/>
                  </a:lnTo>
                  <a:lnTo>
                    <a:pt x="1002782" y="42056"/>
                  </a:lnTo>
                  <a:lnTo>
                    <a:pt x="1047450" y="49766"/>
                  </a:lnTo>
                  <a:lnTo>
                    <a:pt x="1090297" y="55209"/>
                  </a:lnTo>
                  <a:lnTo>
                    <a:pt x="1098339" y="57659"/>
                  </a:lnTo>
                  <a:lnTo>
                    <a:pt x="1103702" y="63524"/>
                  </a:lnTo>
                  <a:lnTo>
                    <a:pt x="1109659" y="81332"/>
                  </a:lnTo>
                  <a:lnTo>
                    <a:pt x="1110189" y="87773"/>
                  </a:lnTo>
                  <a:lnTo>
                    <a:pt x="1109484" y="92067"/>
                  </a:lnTo>
                  <a:lnTo>
                    <a:pt x="1106937" y="97898"/>
                  </a:lnTo>
                  <a:lnTo>
                    <a:pt x="1103385" y="109247"/>
                  </a:lnTo>
                  <a:lnTo>
                    <a:pt x="1078464" y="144356"/>
                  </a:lnTo>
                  <a:lnTo>
                    <a:pt x="1054953" y="172476"/>
                  </a:lnTo>
                  <a:lnTo>
                    <a:pt x="1028700" y="262583"/>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sz="4000" dirty="0" smtClean="0"/>
              <a:t>Ex. Gully Erosion in dry area</a:t>
            </a:r>
          </a:p>
        </p:txBody>
      </p:sp>
      <p:sp>
        <p:nvSpPr>
          <p:cNvPr id="112643" name="Rectangle 3"/>
          <p:cNvSpPr>
            <a:spLocks noGrp="1" noChangeArrowheads="1"/>
          </p:cNvSpPr>
          <p:nvPr>
            <p:ph type="body" idx="1"/>
          </p:nvPr>
        </p:nvSpPr>
        <p:spPr/>
        <p:txBody>
          <a:bodyPr/>
          <a:lstStyle/>
          <a:p>
            <a:pPr eaLnBrk="1" hangingPunct="1">
              <a:defRPr/>
            </a:pPr>
            <a:endParaRPr lang="en-US" smtClean="0"/>
          </a:p>
        </p:txBody>
      </p:sp>
      <p:pic>
        <p:nvPicPr>
          <p:cNvPr id="20484" name="Picture 5" descr="Gully"/>
          <p:cNvPicPr>
            <a:picLocks noChangeAspect="1" noChangeArrowheads="1"/>
          </p:cNvPicPr>
          <p:nvPr/>
        </p:nvPicPr>
        <p:blipFill>
          <a:blip r:embed="rId2" cstate="print"/>
          <a:srcRect/>
          <a:stretch>
            <a:fillRect/>
          </a:stretch>
        </p:blipFill>
        <p:spPr bwMode="auto">
          <a:xfrm>
            <a:off x="0" y="1200150"/>
            <a:ext cx="9144000"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274638"/>
            <a:ext cx="4876800" cy="1143000"/>
          </a:xfrm>
        </p:spPr>
        <p:txBody>
          <a:bodyPr>
            <a:normAutofit/>
          </a:bodyPr>
          <a:lstStyle/>
          <a:p>
            <a:pPr eaLnBrk="1" hangingPunct="1">
              <a:defRPr/>
            </a:pPr>
            <a:r>
              <a:rPr lang="en-US" sz="2800" dirty="0" err="1" smtClean="0">
                <a:hlinkClick r:id="rId2" tooltip="Banaue Rice Terraces"/>
              </a:rPr>
              <a:t>Banaue</a:t>
            </a:r>
            <a:r>
              <a:rPr lang="en-US" sz="2800" dirty="0" smtClean="0">
                <a:hlinkClick r:id="rId2" tooltip="Banaue Rice Terraces"/>
              </a:rPr>
              <a:t> Rice Terraces</a:t>
            </a:r>
            <a:r>
              <a:rPr lang="en-US" sz="2800" dirty="0" smtClean="0"/>
              <a:t>, </a:t>
            </a:r>
            <a:r>
              <a:rPr lang="en-US" sz="2800" dirty="0" err="1" smtClean="0">
                <a:hlinkClick r:id="rId3" tooltip="Ifugao Province"/>
              </a:rPr>
              <a:t>Ifugao</a:t>
            </a:r>
            <a:r>
              <a:rPr lang="en-US" sz="2800" dirty="0" smtClean="0">
                <a:hlinkClick r:id="rId3" tooltip="Ifugao Province"/>
              </a:rPr>
              <a:t> Province</a:t>
            </a:r>
            <a:r>
              <a:rPr lang="en-US" sz="2800" dirty="0" smtClean="0"/>
              <a:t>, Philippines </a:t>
            </a:r>
          </a:p>
        </p:txBody>
      </p:sp>
      <p:sp>
        <p:nvSpPr>
          <p:cNvPr id="6" name="Content Placeholder 5"/>
          <p:cNvSpPr>
            <a:spLocks noGrp="1"/>
          </p:cNvSpPr>
          <p:nvPr>
            <p:ph idx="1"/>
          </p:nvPr>
        </p:nvSpPr>
        <p:spPr/>
        <p:txBody>
          <a:bodyPr/>
          <a:lstStyle/>
          <a:p>
            <a:endParaRPr lang="en-US" dirty="0"/>
          </a:p>
        </p:txBody>
      </p:sp>
      <p:pic>
        <p:nvPicPr>
          <p:cNvPr id="8197" name="Picture 5" descr="Rice_terraces"/>
          <p:cNvPicPr>
            <a:picLocks noChangeAspect="1" noChangeArrowheads="1"/>
          </p:cNvPicPr>
          <p:nvPr/>
        </p:nvPicPr>
        <p:blipFill>
          <a:blip r:embed="rId4" cstate="print"/>
          <a:srcRect/>
          <a:stretch>
            <a:fillRect/>
          </a:stretch>
        </p:blipFill>
        <p:spPr bwMode="auto">
          <a:xfrm>
            <a:off x="304800" y="1223539"/>
            <a:ext cx="8458200" cy="5634461"/>
          </a:xfrm>
          <a:prstGeom prst="rect">
            <a:avLst/>
          </a:prstGeom>
          <a:noFill/>
          <a:ln w="9525">
            <a:noFill/>
            <a:miter lim="800000"/>
            <a:headEnd/>
            <a:tailEnd/>
          </a:ln>
        </p:spPr>
      </p:pic>
      <p:sp>
        <p:nvSpPr>
          <p:cNvPr id="8" name="Rectangle 7"/>
          <p:cNvSpPr/>
          <p:nvPr/>
        </p:nvSpPr>
        <p:spPr>
          <a:xfrm>
            <a:off x="5715000" y="685800"/>
            <a:ext cx="3228760" cy="2292191"/>
          </a:xfrm>
          <a:prstGeom prst="rect">
            <a:avLst/>
          </a:prstGeom>
        </p:spPr>
        <p:txBody>
          <a:bodyPr wrap="square">
            <a:spAutoFit/>
          </a:bodyPr>
          <a:lstStyle/>
          <a:p>
            <a:pPr marL="0" lvl="4"/>
            <a:r>
              <a:rPr lang="en-US" sz="3600" b="1" dirty="0" smtClean="0"/>
              <a:t>Terrace: </a:t>
            </a:r>
            <a:r>
              <a:rPr lang="en-US" b="1" dirty="0" smtClean="0"/>
              <a:t/>
            </a:r>
            <a:br>
              <a:rPr lang="en-US" b="1" dirty="0" smtClean="0"/>
            </a:br>
            <a:r>
              <a:rPr lang="en-US" sz="2800" dirty="0" smtClean="0"/>
              <a:t>broad, </a:t>
            </a:r>
            <a:r>
              <a:rPr lang="en-US" sz="2800" dirty="0" err="1" smtClean="0"/>
              <a:t>steplike</a:t>
            </a:r>
            <a:r>
              <a:rPr lang="en-US" sz="2800" dirty="0" smtClean="0"/>
              <a:t> cuts made into the side of a slope.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fontScale="90000"/>
          </a:bodyPr>
          <a:lstStyle/>
          <a:p>
            <a:pPr eaLnBrk="1" hangingPunct="1">
              <a:defRPr/>
            </a:pPr>
            <a:r>
              <a:rPr lang="en-US" sz="3600" dirty="0" smtClean="0"/>
              <a:t>When water flows onto a terrace it slows down, has less energy and can not erode as much.</a:t>
            </a:r>
            <a:r>
              <a:rPr lang="en-US" sz="4000" dirty="0" smtClean="0"/>
              <a:t> </a:t>
            </a:r>
          </a:p>
        </p:txBody>
      </p:sp>
      <p:sp>
        <p:nvSpPr>
          <p:cNvPr id="9219" name="Rectangle 3"/>
          <p:cNvSpPr>
            <a:spLocks noGrp="1" noChangeArrowheads="1"/>
          </p:cNvSpPr>
          <p:nvPr>
            <p:ph type="body" idx="1"/>
          </p:nvPr>
        </p:nvSpPr>
        <p:spPr/>
        <p:txBody>
          <a:bodyPr/>
          <a:lstStyle/>
          <a:p>
            <a:pPr eaLnBrk="1" hangingPunct="1">
              <a:defRPr/>
            </a:pPr>
            <a:r>
              <a:rPr lang="en-US" smtClean="0"/>
              <a:t>Terraced vineyards in Switzerland</a:t>
            </a:r>
          </a:p>
        </p:txBody>
      </p:sp>
      <p:pic>
        <p:nvPicPr>
          <p:cNvPr id="9220" name="Picture 5" descr="Image:Terraced vineyards in Switzerland.jpg">
            <a:hlinkClick r:id="rId2"/>
          </p:cNvPr>
          <p:cNvPicPr>
            <a:picLocks noChangeAspect="1" noChangeArrowheads="1"/>
          </p:cNvPicPr>
          <p:nvPr/>
        </p:nvPicPr>
        <p:blipFill>
          <a:blip r:embed="rId3" cstate="print"/>
          <a:srcRect/>
          <a:stretch>
            <a:fillRect/>
          </a:stretch>
        </p:blipFill>
        <p:spPr bwMode="auto">
          <a:xfrm>
            <a:off x="685800" y="2133600"/>
            <a:ext cx="7620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3439</TotalTime>
  <Words>447</Words>
  <Application>Microsoft Office PowerPoint</Application>
  <PresentationFormat>On-screen Show (4:3)</PresentationFormat>
  <Paragraphs>49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Calibri</vt:lpstr>
      <vt:lpstr>Office Theme</vt:lpstr>
      <vt:lpstr>Land prone to erosion </vt:lpstr>
      <vt:lpstr>River? Beach? Lake?</vt:lpstr>
      <vt:lpstr>Reducing erosion</vt:lpstr>
      <vt:lpstr>Retaining walls: made of concrete, stone, wood, or railroad ties.</vt:lpstr>
      <vt:lpstr>Protection from water erosion</vt:lpstr>
      <vt:lpstr>Ex. Rill erosion (small and narrow channels)</vt:lpstr>
      <vt:lpstr>Ex. Gully Erosion in dry area</vt:lpstr>
      <vt:lpstr>Banaue Rice Terraces, Ifugao Province, Philippines </vt:lpstr>
      <vt:lpstr>When water flows onto a terrace it slows down, has less energy and can not erode as much. </vt:lpstr>
      <vt:lpstr>Intihuatana ruins at Pisac, Peru </vt:lpstr>
      <vt:lpstr>Protection from wind erosion</vt:lpstr>
      <vt:lpstr>PowerPoint Presentation</vt:lpstr>
      <vt:lpstr>Beach grasses and fencing help trap sand. Fences also keep people of dunes</vt:lpstr>
      <vt:lpstr>Jockey’s Ridge  Nag’s Head, NC</vt:lpstr>
      <vt:lpstr>PowerPoint Presentation</vt:lpstr>
      <vt:lpstr>Dune rolling over the maritime forest </vt:lpstr>
      <vt:lpstr> </vt:lpstr>
      <vt:lpstr>Preventing wind erosion on farm land</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dgarcia</dc:creator>
  <cp:lastModifiedBy>Rose Wallace</cp:lastModifiedBy>
  <cp:revision>44</cp:revision>
  <dcterms:created xsi:type="dcterms:W3CDTF">2014-03-19T14:59:46Z</dcterms:created>
  <dcterms:modified xsi:type="dcterms:W3CDTF">2017-03-03T14:15:22Z</dcterms:modified>
</cp:coreProperties>
</file>