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8" r:id="rId3"/>
    <p:sldId id="279" r:id="rId4"/>
    <p:sldId id="297" r:id="rId5"/>
    <p:sldId id="284" r:id="rId6"/>
    <p:sldId id="280" r:id="rId7"/>
    <p:sldId id="281" r:id="rId8"/>
    <p:sldId id="282" r:id="rId9"/>
    <p:sldId id="283" r:id="rId10"/>
    <p:sldId id="286" r:id="rId11"/>
    <p:sldId id="287" r:id="rId12"/>
    <p:sldId id="288" r:id="rId13"/>
    <p:sldId id="291" r:id="rId14"/>
    <p:sldId id="300" r:id="rId15"/>
    <p:sldId id="301" r:id="rId16"/>
    <p:sldId id="292" r:id="rId17"/>
    <p:sldId id="299" r:id="rId18"/>
    <p:sldId id="298" r:id="rId19"/>
    <p:sldId id="293" r:id="rId20"/>
    <p:sldId id="294" r:id="rId21"/>
    <p:sldId id="295" r:id="rId22"/>
    <p:sldId id="302" r:id="rId23"/>
    <p:sldId id="266" r:id="rId24"/>
    <p:sldId id="273" r:id="rId25"/>
    <p:sldId id="274" r:id="rId26"/>
    <p:sldId id="275" r:id="rId27"/>
    <p:sldId id="267" r:id="rId28"/>
    <p:sldId id="268" r:id="rId29"/>
    <p:sldId id="269" r:id="rId30"/>
    <p:sldId id="277" r:id="rId31"/>
    <p:sldId id="270" r:id="rId32"/>
    <p:sldId id="304" r:id="rId33"/>
    <p:sldId id="30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802C0A"/>
    <a:srgbClr val="ED5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291D7-4868-4500-B037-7A944A8EEAB8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C44AA-DFDE-481F-82D8-28A781AD01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59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C095B-F075-4610-8714-044652A73975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7DF18-B4BF-43F1-B99F-CF72EB160F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86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AB9DCD-211D-4165-9168-1E1DF538BEE7}" type="slidenum">
              <a:rPr lang="en-GB"/>
              <a:pPr/>
              <a:t>25</a:t>
            </a:fld>
            <a:endParaRPr lang="en-GB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9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9AD849-D15F-490A-BE37-DCD3AE6A6416}" type="slidenum">
              <a:rPr lang="en-GB"/>
              <a:pPr/>
              <a:t>26</a:t>
            </a:fld>
            <a:endParaRPr lang="en-GB"/>
          </a:p>
        </p:txBody>
      </p:sp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0180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E9A50C01-092D-4894-BB75-E1F6CA924A93}" type="slidenum">
              <a:rPr lang="es-ES" sz="1200"/>
              <a:pPr algn="r"/>
              <a:t>26</a:t>
            </a:fld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1146766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4A7D6E-6EC0-46A6-BB5D-6CE5DBAAA5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veimages.gsfc.nasa.gov/138/ozone_hole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climatestudents/basics/today/greenhouse-effect.html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inpop.com/science/ourfragileenvironment/airpollution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oimages.gsfc.nasa.gov/images/imagerecords/7000/7373/ISS013-E-54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457200"/>
            <a:ext cx="10584281" cy="729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Humans impact the Atmosphere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2971800"/>
            <a:ext cx="4953000" cy="3124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Global Warming</a:t>
            </a:r>
          </a:p>
          <a:p>
            <a:r>
              <a:rPr lang="en-US" sz="3600" dirty="0" smtClean="0"/>
              <a:t>Air </a:t>
            </a:r>
            <a:r>
              <a:rPr lang="en-US" sz="3600" dirty="0"/>
              <a:t>pollution and smog</a:t>
            </a:r>
            <a:endParaRPr lang="en-US" sz="4000" dirty="0"/>
          </a:p>
          <a:p>
            <a:r>
              <a:rPr lang="en-US" sz="4000" dirty="0" smtClean="0"/>
              <a:t>Ozone </a:t>
            </a:r>
            <a:r>
              <a:rPr lang="en-US" sz="4000" dirty="0"/>
              <a:t>Depletion</a:t>
            </a:r>
          </a:p>
          <a:p>
            <a:r>
              <a:rPr lang="en-US" sz="4000" dirty="0"/>
              <a:t>Acid </a:t>
            </a:r>
            <a:r>
              <a:rPr lang="en-US" sz="4000" dirty="0" smtClean="0"/>
              <a:t>Rain</a:t>
            </a:r>
            <a:endParaRPr lang="en-US" sz="4000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9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4.bp.blogspot.com/_I3Afhu6uE6E/SxKLU7X0inI/AAAAAAAACAc/TCsRLA4qflI/s1600/global-warming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52400" y="-136526"/>
            <a:ext cx="10417175" cy="69945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Predictions for the future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1 - 3.5° C rise in Earth’s average temp. </a:t>
            </a:r>
            <a:r>
              <a:rPr lang="en-US" b="1" dirty="0" smtClean="0"/>
              <a:t>by 2100</a:t>
            </a:r>
          </a:p>
          <a:p>
            <a:r>
              <a:rPr lang="en-US" dirty="0" smtClean="0"/>
              <a:t>More pronounced </a:t>
            </a:r>
            <a:r>
              <a:rPr lang="en-US" b="1" dirty="0" smtClean="0"/>
              <a:t>warming at the poles</a:t>
            </a:r>
          </a:p>
          <a:p>
            <a:r>
              <a:rPr lang="en-US" dirty="0" smtClean="0"/>
              <a:t>Breaking up of the </a:t>
            </a:r>
            <a:r>
              <a:rPr lang="en-US" b="1" dirty="0" smtClean="0"/>
              <a:t>ice shelves and melting</a:t>
            </a:r>
          </a:p>
          <a:p>
            <a:r>
              <a:rPr lang="en-US" dirty="0" smtClean="0"/>
              <a:t>A continued </a:t>
            </a:r>
            <a:r>
              <a:rPr lang="en-US" sz="3600" b="1" dirty="0" smtClean="0"/>
              <a:t>rise</a:t>
            </a:r>
            <a:r>
              <a:rPr lang="en-US" dirty="0" smtClean="0"/>
              <a:t> in global sea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1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newscientist.com/data/images/ns/cms/dn17343/dn17343-3_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7600" y="-152400"/>
            <a:ext cx="13080749" cy="701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274638"/>
            <a:ext cx="2895600" cy="4449762"/>
          </a:xfrm>
        </p:spPr>
        <p:txBody>
          <a:bodyPr>
            <a:normAutofit/>
          </a:bodyPr>
          <a:lstStyle/>
          <a:p>
            <a:r>
              <a:rPr lang="en-US" dirty="0" smtClean="0"/>
              <a:t>Some Scientists predict a 1 meter rise is sea level by 2100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447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A rise like this could significantly impact the US, especially port cities.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1481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274638"/>
            <a:ext cx="3276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066800"/>
            <a:ext cx="3276600" cy="5105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    </a:t>
            </a:r>
            <a:r>
              <a:rPr lang="en-US" b="1" dirty="0" smtClean="0"/>
              <a:t>A warming of the atmosphere and ocean surface temperatures may </a:t>
            </a:r>
            <a:r>
              <a:rPr lang="en-US" b="1" dirty="0" smtClean="0">
                <a:solidFill>
                  <a:srgbClr val="FF0000"/>
                </a:solidFill>
              </a:rPr>
              <a:t>change the route </a:t>
            </a:r>
            <a:r>
              <a:rPr lang="en-US" b="1" dirty="0" smtClean="0"/>
              <a:t>of the gulf stream and impact climate in Europe and America.</a:t>
            </a:r>
            <a:endParaRPr lang="en-US" b="1" dirty="0"/>
          </a:p>
        </p:txBody>
      </p:sp>
      <p:pic>
        <p:nvPicPr>
          <p:cNvPr id="10242" name="Picture 2" descr="http://msnbcmedia4.msn.com/i/msnbc/Components/Art/WEATHER/070615/AP_GULF_STREAM_CURR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599"/>
            <a:ext cx="5334000" cy="6367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966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09600" y="168275"/>
            <a:ext cx="7377113" cy="6689725"/>
            <a:chOff x="0" y="164"/>
            <a:chExt cx="4647" cy="4214"/>
          </a:xfrm>
        </p:grpSpPr>
        <p:pic>
          <p:nvPicPr>
            <p:cNvPr id="91139" name="Picture 3" descr="fig18_21.jpg                                                   0016707AMacintosh HD                   ABA78158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64"/>
              <a:ext cx="4615" cy="4214"/>
            </a:xfrm>
            <a:prstGeom prst="rect">
              <a:avLst/>
            </a:prstGeom>
            <a:noFill/>
          </p:spPr>
        </p:pic>
        <p:sp>
          <p:nvSpPr>
            <p:cNvPr id="91140" name="Text Box 4"/>
            <p:cNvSpPr txBox="1">
              <a:spLocks noChangeArrowheads="1"/>
            </p:cNvSpPr>
            <p:nvPr/>
          </p:nvSpPr>
          <p:spPr bwMode="auto">
            <a:xfrm>
              <a:off x="85" y="575"/>
              <a:ext cx="648" cy="326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en-US"/>
                <a:t>Tree</a:t>
              </a:r>
            </a:p>
            <a:p>
              <a:pPr algn="l"/>
              <a:r>
                <a:rPr lang="en-US" altLang="en-US"/>
                <a:t>plantation</a:t>
              </a:r>
            </a:p>
          </p:txBody>
        </p:sp>
        <p:sp>
          <p:nvSpPr>
            <p:cNvPr id="91141" name="Line 5"/>
            <p:cNvSpPr>
              <a:spLocks noChangeShapeType="1"/>
            </p:cNvSpPr>
            <p:nvPr/>
          </p:nvSpPr>
          <p:spPr bwMode="auto">
            <a:xfrm flipH="1" flipV="1">
              <a:off x="352" y="928"/>
              <a:ext cx="168" cy="2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2" name="Text Box 6"/>
            <p:cNvSpPr txBox="1">
              <a:spLocks noChangeArrowheads="1"/>
            </p:cNvSpPr>
            <p:nvPr/>
          </p:nvSpPr>
          <p:spPr bwMode="auto">
            <a:xfrm>
              <a:off x="1733" y="599"/>
              <a:ext cx="742" cy="326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en-US"/>
                <a:t>Coal</a:t>
              </a:r>
            </a:p>
            <a:p>
              <a:pPr algn="l"/>
              <a:r>
                <a:rPr lang="en-US" altLang="en-US"/>
                <a:t>power plant</a:t>
              </a:r>
            </a:p>
          </p:txBody>
        </p:sp>
        <p:sp>
          <p:nvSpPr>
            <p:cNvPr id="91143" name="Line 7"/>
            <p:cNvSpPr>
              <a:spLocks noChangeShapeType="1"/>
            </p:cNvSpPr>
            <p:nvPr/>
          </p:nvSpPr>
          <p:spPr bwMode="auto">
            <a:xfrm flipV="1">
              <a:off x="1432" y="840"/>
              <a:ext cx="296" cy="5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4" name="Text Box 8"/>
            <p:cNvSpPr txBox="1">
              <a:spLocks noChangeArrowheads="1"/>
            </p:cNvSpPr>
            <p:nvPr/>
          </p:nvSpPr>
          <p:spPr bwMode="auto">
            <a:xfrm>
              <a:off x="2637" y="599"/>
              <a:ext cx="935" cy="46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en-US"/>
                <a:t>Tanker delivers</a:t>
              </a:r>
            </a:p>
            <a:p>
              <a:pPr algn="l"/>
              <a:r>
                <a:rPr lang="en-US" altLang="en-US"/>
                <a:t>CO</a:t>
              </a:r>
              <a:r>
                <a:rPr lang="en-US" altLang="en-US" baseline="-25000"/>
                <a:t>2 </a:t>
              </a:r>
              <a:r>
                <a:rPr lang="en-US" altLang="en-US"/>
                <a:t>from plant</a:t>
              </a:r>
            </a:p>
            <a:p>
              <a:pPr algn="l"/>
              <a:r>
                <a:rPr lang="en-US" altLang="en-US"/>
                <a:t>to rig</a:t>
              </a:r>
            </a:p>
          </p:txBody>
        </p:sp>
        <p:sp>
          <p:nvSpPr>
            <p:cNvPr id="91146" name="Line 10"/>
            <p:cNvSpPr>
              <a:spLocks noChangeShapeType="1"/>
            </p:cNvSpPr>
            <p:nvPr/>
          </p:nvSpPr>
          <p:spPr bwMode="auto">
            <a:xfrm flipH="1" flipV="1">
              <a:off x="3048" y="928"/>
              <a:ext cx="40" cy="49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7" name="Text Box 11"/>
            <p:cNvSpPr txBox="1">
              <a:spLocks noChangeArrowheads="1"/>
            </p:cNvSpPr>
            <p:nvPr/>
          </p:nvSpPr>
          <p:spPr bwMode="auto">
            <a:xfrm>
              <a:off x="3821" y="599"/>
              <a:ext cx="439" cy="192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en-US"/>
                <a:t>Oil rig</a:t>
              </a:r>
            </a:p>
          </p:txBody>
        </p:sp>
        <p:sp>
          <p:nvSpPr>
            <p:cNvPr id="91148" name="Line 12"/>
            <p:cNvSpPr>
              <a:spLocks noChangeShapeType="1"/>
            </p:cNvSpPr>
            <p:nvPr/>
          </p:nvSpPr>
          <p:spPr bwMode="auto">
            <a:xfrm flipV="1">
              <a:off x="3688" y="800"/>
              <a:ext cx="304" cy="36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9" name="Text Box 13"/>
            <p:cNvSpPr txBox="1">
              <a:spLocks noChangeArrowheads="1"/>
            </p:cNvSpPr>
            <p:nvPr/>
          </p:nvSpPr>
          <p:spPr bwMode="auto">
            <a:xfrm>
              <a:off x="77" y="2559"/>
              <a:ext cx="637" cy="192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en-US"/>
                <a:t>Crop field</a:t>
              </a:r>
            </a:p>
          </p:txBody>
        </p:sp>
        <p:sp>
          <p:nvSpPr>
            <p:cNvPr id="91151" name="Line 15"/>
            <p:cNvSpPr>
              <a:spLocks noChangeShapeType="1"/>
            </p:cNvSpPr>
            <p:nvPr/>
          </p:nvSpPr>
          <p:spPr bwMode="auto">
            <a:xfrm>
              <a:off x="400" y="2112"/>
              <a:ext cx="0" cy="4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2" name="Text Box 16"/>
            <p:cNvSpPr txBox="1">
              <a:spLocks noChangeArrowheads="1"/>
            </p:cNvSpPr>
            <p:nvPr/>
          </p:nvSpPr>
          <p:spPr bwMode="auto">
            <a:xfrm>
              <a:off x="765" y="2559"/>
              <a:ext cx="803" cy="407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en-US"/>
                <a:t>Switchgrass</a:t>
              </a:r>
            </a:p>
            <a:p>
              <a:pPr algn="l"/>
              <a:r>
                <a:rPr lang="en-US" altLang="en-US"/>
                <a:t>field</a:t>
              </a:r>
            </a:p>
          </p:txBody>
        </p:sp>
        <p:sp>
          <p:nvSpPr>
            <p:cNvPr id="91153" name="Line 17"/>
            <p:cNvSpPr>
              <a:spLocks noChangeShapeType="1"/>
            </p:cNvSpPr>
            <p:nvPr/>
          </p:nvSpPr>
          <p:spPr bwMode="auto">
            <a:xfrm>
              <a:off x="1184" y="2160"/>
              <a:ext cx="0" cy="3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4" name="Text Box 18"/>
            <p:cNvSpPr txBox="1">
              <a:spLocks noChangeArrowheads="1"/>
            </p:cNvSpPr>
            <p:nvPr/>
          </p:nvSpPr>
          <p:spPr bwMode="auto">
            <a:xfrm>
              <a:off x="1429" y="2895"/>
              <a:ext cx="1221" cy="326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en-US"/>
                <a:t>Spent oil reservoir is</a:t>
              </a:r>
            </a:p>
            <a:p>
              <a:pPr algn="l"/>
              <a:r>
                <a:rPr lang="en-US" altLang="en-US"/>
                <a:t>used for CO</a:t>
              </a:r>
              <a:r>
                <a:rPr lang="en-US" altLang="en-US" baseline="-25000"/>
                <a:t>2 </a:t>
              </a:r>
              <a:r>
                <a:rPr lang="en-US" altLang="en-US"/>
                <a:t>deposit</a:t>
              </a:r>
              <a:endParaRPr lang="en-US" altLang="en-US" baseline="-25000"/>
            </a:p>
          </p:txBody>
        </p:sp>
        <p:sp>
          <p:nvSpPr>
            <p:cNvPr id="91155" name="Text Box 19"/>
            <p:cNvSpPr txBox="1">
              <a:spLocks noChangeArrowheads="1"/>
            </p:cNvSpPr>
            <p:nvPr/>
          </p:nvSpPr>
          <p:spPr bwMode="auto">
            <a:xfrm>
              <a:off x="1749" y="2111"/>
              <a:ext cx="1583" cy="46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en-US"/>
                <a:t>CO</a:t>
              </a:r>
              <a:r>
                <a:rPr lang="en-US" altLang="en-US" baseline="-25000"/>
                <a:t>2 </a:t>
              </a:r>
              <a:r>
                <a:rPr lang="en-US" altLang="en-US"/>
                <a:t>is pumped</a:t>
              </a:r>
            </a:p>
            <a:p>
              <a:pPr algn="l"/>
              <a:r>
                <a:rPr lang="en-US" altLang="en-US"/>
                <a:t>down to reservoir </a:t>
              </a:r>
            </a:p>
            <a:p>
              <a:pPr algn="l"/>
              <a:r>
                <a:rPr lang="en-US" altLang="en-US"/>
                <a:t>through abandoned oil field</a:t>
              </a:r>
            </a:p>
          </p:txBody>
        </p:sp>
        <p:sp>
          <p:nvSpPr>
            <p:cNvPr id="91156" name="Text Box 20"/>
            <p:cNvSpPr txBox="1">
              <a:spLocks noChangeArrowheads="1"/>
            </p:cNvSpPr>
            <p:nvPr/>
          </p:nvSpPr>
          <p:spPr bwMode="auto">
            <a:xfrm>
              <a:off x="2109" y="1631"/>
              <a:ext cx="729" cy="326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en-US"/>
                <a:t>Abandoned</a:t>
              </a:r>
            </a:p>
            <a:p>
              <a:pPr algn="l"/>
              <a:r>
                <a:rPr lang="en-US" altLang="en-US"/>
                <a:t>oil field</a:t>
              </a:r>
            </a:p>
          </p:txBody>
        </p:sp>
        <p:sp>
          <p:nvSpPr>
            <p:cNvPr id="91157" name="Line 21"/>
            <p:cNvSpPr>
              <a:spLocks noChangeShapeType="1"/>
            </p:cNvSpPr>
            <p:nvPr/>
          </p:nvSpPr>
          <p:spPr bwMode="auto">
            <a:xfrm>
              <a:off x="1808" y="1776"/>
              <a:ext cx="27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8" name="Text Box 22"/>
            <p:cNvSpPr txBox="1">
              <a:spLocks noChangeArrowheads="1"/>
            </p:cNvSpPr>
            <p:nvPr/>
          </p:nvSpPr>
          <p:spPr bwMode="auto">
            <a:xfrm>
              <a:off x="3637" y="1527"/>
              <a:ext cx="1010" cy="59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en-US"/>
                <a:t>CO</a:t>
              </a:r>
              <a:r>
                <a:rPr lang="en-US" altLang="en-US" baseline="-25000"/>
                <a:t>2 </a:t>
              </a:r>
              <a:r>
                <a:rPr lang="en-US" altLang="en-US"/>
                <a:t>is</a:t>
              </a:r>
            </a:p>
            <a:p>
              <a:pPr algn="l"/>
              <a:r>
                <a:rPr lang="en-US" altLang="en-US"/>
                <a:t>pumped down</a:t>
              </a:r>
            </a:p>
            <a:p>
              <a:pPr algn="l"/>
              <a:r>
                <a:rPr lang="en-US" altLang="en-US"/>
                <a:t>from rig for deep</a:t>
              </a:r>
            </a:p>
            <a:p>
              <a:pPr algn="l"/>
              <a:r>
                <a:rPr lang="en-US" altLang="en-US"/>
                <a:t>ocean disposal</a:t>
              </a:r>
            </a:p>
          </p:txBody>
        </p:sp>
        <p:sp>
          <p:nvSpPr>
            <p:cNvPr id="91159" name="Text Box 23"/>
            <p:cNvSpPr txBox="1">
              <a:spLocks noChangeArrowheads="1"/>
            </p:cNvSpPr>
            <p:nvPr/>
          </p:nvSpPr>
          <p:spPr bwMode="auto">
            <a:xfrm>
              <a:off x="619" y="3757"/>
              <a:ext cx="911" cy="379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med" len="lg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/>
                <a:t>= CO</a:t>
              </a:r>
              <a:r>
                <a:rPr lang="en-US" altLang="en-US" baseline="-25000"/>
                <a:t>2 </a:t>
              </a:r>
              <a:r>
                <a:rPr lang="en-US" altLang="en-US"/>
                <a:t>deposit</a:t>
              </a:r>
            </a:p>
            <a:p>
              <a:pPr>
                <a:lnSpc>
                  <a:spcPct val="80000"/>
                </a:lnSpc>
              </a:pPr>
              <a:endParaRPr lang="en-US" altLang="en-US"/>
            </a:p>
            <a:p>
              <a:pPr>
                <a:lnSpc>
                  <a:spcPct val="80000"/>
                </a:lnSpc>
              </a:pPr>
              <a:r>
                <a:rPr lang="en-US" altLang="en-US"/>
                <a:t>= CO</a:t>
              </a:r>
              <a:r>
                <a:rPr lang="en-US" altLang="en-US" baseline="-25000"/>
                <a:t>2 </a:t>
              </a:r>
              <a:r>
                <a:rPr lang="en-US" altLang="en-US"/>
                <a:t>pumping</a:t>
              </a:r>
            </a:p>
          </p:txBody>
        </p:sp>
      </p:grpSp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altLang="en-US" b="1" smtClean="0"/>
              <a:t>Carbon Sequestering</a:t>
            </a: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148931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3962400" cy="541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SMOG</a:t>
            </a:r>
            <a:r>
              <a:rPr lang="en-US" sz="3200" dirty="0" smtClean="0"/>
              <a:t>- a mixture </a:t>
            </a:r>
            <a:r>
              <a:rPr lang="en-US" sz="3600" b="1" dirty="0" smtClean="0"/>
              <a:t>of sulfur, nitrogen and oxygen</a:t>
            </a:r>
            <a:r>
              <a:rPr lang="en-US" sz="3200" dirty="0" smtClean="0"/>
              <a:t> that </a:t>
            </a:r>
            <a:r>
              <a:rPr lang="en-US" sz="3200" dirty="0" smtClean="0">
                <a:solidFill>
                  <a:srgbClr val="C00000"/>
                </a:solidFill>
                <a:latin typeface="Broadway" panose="04040905080B02020502" pitchFamily="82" charset="0"/>
              </a:rPr>
              <a:t>reacts</a:t>
            </a:r>
            <a:r>
              <a:rPr lang="en-US" sz="3200" dirty="0" smtClean="0"/>
              <a:t> with sunlight to produce a smoke like haze (pollution!)</a:t>
            </a:r>
          </a:p>
        </p:txBody>
      </p:sp>
      <p:pic>
        <p:nvPicPr>
          <p:cNvPr id="5" name="Picture 6" descr="http://www.chemwiki.ucdavis.edu/@api/deki/files/6346/=la-smog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0"/>
            <a:ext cx="4343400" cy="3751118"/>
          </a:xfrm>
          <a:prstGeom prst="rect">
            <a:avLst/>
          </a:prstGeom>
          <a:noFill/>
        </p:spPr>
      </p:pic>
      <p:pic>
        <p:nvPicPr>
          <p:cNvPr id="6" name="Picture 4" descr="http://www.sciencewithmrmilstid.com/wp-content/uploads/smog_cause_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6986" y="2971800"/>
            <a:ext cx="4937014" cy="3886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429000" y="914400"/>
            <a:ext cx="1613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mog in LA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76800" y="228600"/>
            <a:ext cx="3679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 Air pollution and Smog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Factors that influence smog formation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Climate, </a:t>
            </a:r>
            <a:r>
              <a:rPr lang="en-US" sz="3600" b="1" dirty="0" smtClean="0"/>
              <a:t>topography</a:t>
            </a:r>
            <a:r>
              <a:rPr lang="en-US" sz="3600" dirty="0" smtClean="0"/>
              <a:t>, population density, industry, and </a:t>
            </a:r>
            <a:r>
              <a:rPr lang="en-US" sz="3600" b="1" dirty="0" smtClean="0"/>
              <a:t>weather 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3124200"/>
            <a:ext cx="243840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Elevation  (topography) plays a role.</a:t>
            </a:r>
          </a:p>
          <a:p>
            <a:r>
              <a:rPr lang="en-US" sz="2000" b="1" dirty="0" smtClean="0"/>
              <a:t>Smog</a:t>
            </a:r>
            <a:r>
              <a:rPr lang="en-US" dirty="0" smtClean="0"/>
              <a:t> can be trapped in a valley or lower level areas.</a:t>
            </a:r>
            <a:endParaRPr lang="en-US" dirty="0"/>
          </a:p>
        </p:txBody>
      </p:sp>
      <p:pic>
        <p:nvPicPr>
          <p:cNvPr id="5" name="Picture 2" descr="https://www.fas.org/irp/imint/docs/rst/Sect14/Smog2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048000"/>
            <a:ext cx="5862548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18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toptenreviews.com/i/rev/misc/articles/7025/air-purifier-v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28600"/>
            <a:ext cx="2185930" cy="24298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Ozone Depletion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Where is it found? </a:t>
            </a:r>
            <a:r>
              <a:rPr lang="en-US" b="1" dirty="0" smtClean="0">
                <a:solidFill>
                  <a:srgbClr val="7030A0"/>
                </a:solidFill>
              </a:rPr>
              <a:t>Stratosphere</a:t>
            </a:r>
            <a:r>
              <a:rPr lang="en-US" dirty="0" smtClean="0"/>
              <a:t>    </a:t>
            </a:r>
          </a:p>
          <a:p>
            <a:r>
              <a:rPr lang="en-US" dirty="0" smtClean="0"/>
              <a:t>What is it? </a:t>
            </a:r>
            <a:r>
              <a:rPr lang="en-US" b="1" dirty="0" smtClean="0"/>
              <a:t>A gas that contains 3 oxygen molecules - </a:t>
            </a:r>
            <a:r>
              <a:rPr lang="en-US" b="1" dirty="0" smtClean="0">
                <a:solidFill>
                  <a:srgbClr val="7030A0"/>
                </a:solidFill>
              </a:rPr>
              <a:t>O</a:t>
            </a:r>
            <a:r>
              <a:rPr lang="en-US" b="1" baseline="-25000" dirty="0" smtClean="0">
                <a:solidFill>
                  <a:srgbClr val="7030A0"/>
                </a:solidFill>
              </a:rPr>
              <a:t>3 </a:t>
            </a:r>
            <a:endParaRPr lang="en-US" b="1" dirty="0" smtClean="0">
              <a:solidFill>
                <a:srgbClr val="7030A0"/>
              </a:solidFill>
            </a:endParaRPr>
          </a:p>
          <a:p>
            <a:endParaRPr lang="en-US" baseline="-25000" dirty="0"/>
          </a:p>
        </p:txBody>
      </p:sp>
      <p:pic>
        <p:nvPicPr>
          <p:cNvPr id="21508" name="Picture 4" descr="http://altered-states.net/barry/newsletter439/ozon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24200"/>
            <a:ext cx="3276600" cy="340222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657600" y="3048000"/>
            <a:ext cx="487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Absorbs 99% of all incoming </a:t>
            </a:r>
            <a:r>
              <a:rPr lang="en-US" sz="2800" b="1" dirty="0" smtClean="0">
                <a:solidFill>
                  <a:srgbClr val="7030A0"/>
                </a:solidFill>
              </a:rPr>
              <a:t>harmful UV radiation</a:t>
            </a:r>
            <a:r>
              <a:rPr lang="en-US" sz="2800" dirty="0" smtClean="0"/>
              <a:t> that would alter the DNA of plants and animals…ex. </a:t>
            </a:r>
            <a:r>
              <a:rPr lang="en-US" sz="2800" b="1" dirty="0" smtClean="0"/>
              <a:t>Causing skin cancer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Concentrations </a:t>
            </a:r>
            <a:r>
              <a:rPr lang="en-US" sz="2800" b="1" dirty="0" smtClean="0"/>
              <a:t>dropped 4% globally </a:t>
            </a:r>
            <a:r>
              <a:rPr lang="en-US" sz="2800" dirty="0" smtClean="0"/>
              <a:t>between 1979 and 1994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156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Why is it breaking down?</a:t>
            </a:r>
            <a:endParaRPr lang="en-US" b="1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534400" cy="1219200"/>
          </a:xfrm>
        </p:spPr>
        <p:txBody>
          <a:bodyPr/>
          <a:lstStyle/>
          <a:p>
            <a:pPr marL="228600" indent="-228600">
              <a:lnSpc>
                <a:spcPct val="80000"/>
              </a:lnSpc>
            </a:pPr>
            <a:r>
              <a:rPr lang="en-US" sz="2400" dirty="0" smtClean="0"/>
              <a:t>Air </a:t>
            </a:r>
            <a:r>
              <a:rPr lang="en-US" sz="2400" dirty="0"/>
              <a:t>pollutants, such as </a:t>
            </a:r>
            <a:r>
              <a:rPr lang="en-US" sz="2800" b="1" dirty="0"/>
              <a:t>chlorofluorocarbons (CFCs)</a:t>
            </a:r>
            <a:r>
              <a:rPr lang="en-US" sz="2400" dirty="0"/>
              <a:t>, enter </a:t>
            </a:r>
            <a:r>
              <a:rPr lang="en-US" sz="2400" dirty="0" smtClean="0"/>
              <a:t>the </a:t>
            </a:r>
            <a:r>
              <a:rPr lang="en-US" sz="2400" dirty="0"/>
              <a:t>atmosphere and </a:t>
            </a:r>
            <a:r>
              <a:rPr lang="en-US" sz="2800" b="1" dirty="0"/>
              <a:t>break down ozone </a:t>
            </a:r>
            <a:r>
              <a:rPr lang="en-US" sz="2800" b="1" dirty="0" smtClean="0"/>
              <a:t>molecules into O</a:t>
            </a:r>
            <a:r>
              <a:rPr lang="en-US" sz="2000" b="1" dirty="0" smtClean="0"/>
              <a:t>2</a:t>
            </a:r>
            <a:r>
              <a:rPr lang="en-US" sz="2800" b="1" dirty="0" smtClean="0"/>
              <a:t> </a:t>
            </a:r>
            <a:r>
              <a:rPr lang="en-US" sz="2400" dirty="0" smtClean="0"/>
              <a:t>(oxygen which does NOT absorb UV rays!)</a:t>
            </a:r>
            <a:endParaRPr lang="en-US" sz="2400" dirty="0"/>
          </a:p>
        </p:txBody>
      </p:sp>
      <p:pic>
        <p:nvPicPr>
          <p:cNvPr id="5124" name="Picture 4" descr="proce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0" y="2438400"/>
            <a:ext cx="5181600" cy="3886200"/>
          </a:xfrm>
          <a:noFill/>
          <a:ln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52400" y="21336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/>
              <a:t>CFCs have been used as </a:t>
            </a:r>
            <a:r>
              <a:rPr lang="en-US" sz="2400" dirty="0"/>
              <a:t>refrigerants, as propellants in aerosol sprays, and in the manufacture of plastic foams. </a:t>
            </a:r>
            <a:r>
              <a:rPr lang="en-US" sz="2400" dirty="0" smtClean="0"/>
              <a:t> </a:t>
            </a:r>
            <a:endParaRPr lang="en-US" sz="2400" dirty="0"/>
          </a:p>
          <a:p>
            <a:pPr marL="228600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/>
              <a:t>Areas of major ozone thinning, called ozone holes, appear regularly over </a:t>
            </a:r>
            <a:r>
              <a:rPr lang="en-US" sz="3200" b="1" dirty="0"/>
              <a:t>Antarctica, the Arctic, and northern Eurasia.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3352800" cy="1143000"/>
          </a:xfrm>
        </p:spPr>
        <p:txBody>
          <a:bodyPr/>
          <a:lstStyle/>
          <a:p>
            <a:r>
              <a:rPr lang="en-US"/>
              <a:t>Ozone Hole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0"/>
            <a:ext cx="2971800" cy="3429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/>
              <a:t>These images of the ozone hole were taken by NASA between September 1981 and September 1999.</a:t>
            </a:r>
          </a:p>
        </p:txBody>
      </p:sp>
      <p:pic>
        <p:nvPicPr>
          <p:cNvPr id="29703" name="Picture 1031" descr="http://visibleearth.nasa.gov/images/138/ozone_ho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0" y="304800"/>
            <a:ext cx="5124450" cy="5821363"/>
          </a:xfrm>
          <a:noFill/>
          <a:ln/>
        </p:spPr>
      </p:pic>
      <p:sp>
        <p:nvSpPr>
          <p:cNvPr id="29704" name="Rectangle 1032"/>
          <p:cNvSpPr>
            <a:spLocks noChangeArrowheads="1"/>
          </p:cNvSpPr>
          <p:nvPr/>
        </p:nvSpPr>
        <p:spPr bwMode="auto">
          <a:xfrm>
            <a:off x="304800" y="6172200"/>
            <a:ext cx="8105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hlinkClick r:id="rId3"/>
              </a:rPr>
              <a:t>http://veimages.gsfc.nasa.gov/138/ozone_hole.jpg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Normal Seasonal Fluctuations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4754563"/>
          </a:xfrm>
          <a:noFill/>
        </p:spPr>
        <p:txBody>
          <a:bodyPr/>
          <a:lstStyle/>
          <a:p>
            <a:r>
              <a:rPr lang="en-US" dirty="0" smtClean="0"/>
              <a:t>S. Pole/Antarctica: Sept-Dec</a:t>
            </a:r>
          </a:p>
          <a:p>
            <a:pPr lvl="1"/>
            <a:r>
              <a:rPr lang="en-US" dirty="0" smtClean="0"/>
              <a:t>Typically a 50% reduction</a:t>
            </a:r>
          </a:p>
          <a:p>
            <a:r>
              <a:rPr lang="en-US" dirty="0" smtClean="0"/>
              <a:t>N. Pole/Arctic: Feb-June</a:t>
            </a:r>
          </a:p>
          <a:p>
            <a:pPr lvl="1"/>
            <a:r>
              <a:rPr lang="en-US" dirty="0" smtClean="0"/>
              <a:t>Typically 10-38%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194" name="Picture 2" descr="http://c0499862.cdn.cloudfiles.rackspacecloud.com/160658main2_OZONE_large_350-198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8200"/>
            <a:ext cx="3729038" cy="2209800"/>
          </a:xfrm>
          <a:prstGeom prst="rect">
            <a:avLst/>
          </a:prstGeom>
          <a:noFill/>
        </p:spPr>
      </p:pic>
      <p:pic>
        <p:nvPicPr>
          <p:cNvPr id="8196" name="Picture 4" descr="http://wpcontent.answcdn.com/wikipedia/commons/thumb/8/8a/Uars_ozone_waves.jpg/350px-Uars_ozone_w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276599"/>
            <a:ext cx="4953000" cy="3455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290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rontpagemag.com/wp-content/uploads/2010/01/global_warm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2727" y="0"/>
            <a:ext cx="10598727" cy="701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Global Warming</a:t>
            </a:r>
            <a:br>
              <a:rPr lang="en-US" sz="6000" b="1" dirty="0" smtClean="0"/>
            </a:br>
            <a:r>
              <a:rPr lang="en-US" sz="6000" i="1" dirty="0" smtClean="0"/>
              <a:t>Aka Climate change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09800"/>
            <a:ext cx="6400800" cy="3124200"/>
          </a:xfrm>
        </p:spPr>
        <p:txBody>
          <a:bodyPr>
            <a:noAutofit/>
          </a:bodyPr>
          <a:lstStyle/>
          <a:p>
            <a:endParaRPr lang="en-US" sz="5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3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4.bp.blogspot.com/_VhaTtmi3xh0/Sx95duwIfRI/AAAAAAAAAGE/6jaqhUFUxP8/s320/707px-Largest_ever_Ozone_ho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914400"/>
            <a:ext cx="9372600" cy="795787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Solutions to reduce or stop </a:t>
            </a:r>
            <a:br>
              <a:rPr lang="en-US" smtClean="0"/>
            </a:br>
            <a:r>
              <a:rPr lang="en-US" smtClean="0"/>
              <a:t>ozone depletion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Vienna Convention 1985</a:t>
            </a:r>
          </a:p>
          <a:p>
            <a:pPr lvl="1"/>
            <a:r>
              <a:rPr lang="en-US" b="1" dirty="0" smtClean="0"/>
              <a:t>20 nations commit to reduce CFC use</a:t>
            </a:r>
          </a:p>
          <a:p>
            <a:r>
              <a:rPr lang="en-US" b="1" u="sng" dirty="0" smtClean="0"/>
              <a:t>Montreal Protocol 1987</a:t>
            </a:r>
          </a:p>
          <a:p>
            <a:pPr lvl="1"/>
            <a:r>
              <a:rPr lang="en-US" b="1" dirty="0" smtClean="0"/>
              <a:t>Reduce CFC’s by 35% by 2000</a:t>
            </a:r>
            <a:endParaRPr lang="en-US" b="1" dirty="0"/>
          </a:p>
          <a:p>
            <a:pPr lvl="1"/>
            <a:r>
              <a:rPr lang="en-US" b="1" dirty="0" smtClean="0"/>
              <a:t>36 nations</a:t>
            </a:r>
          </a:p>
          <a:p>
            <a:pPr marL="401638" lvl="1" indent="-401638">
              <a:buFont typeface="Arial" pitchFamily="34" charset="0"/>
              <a:buChar char="•"/>
            </a:pPr>
            <a:r>
              <a:rPr lang="en-US" b="1" dirty="0" smtClean="0"/>
              <a:t>London and Copenhagen 1990 and 1992</a:t>
            </a:r>
          </a:p>
          <a:p>
            <a:pPr marL="801688" lvl="2" indent="-401638">
              <a:buNone/>
            </a:pPr>
            <a:r>
              <a:rPr lang="en-US" sz="2800" b="1" dirty="0" smtClean="0"/>
              <a:t>Agreed to phase out several other substances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98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2362200" cy="1143000"/>
          </a:xfrm>
        </p:spPr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219200"/>
            <a:ext cx="5562600" cy="3992563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Black market for CFC’s is increasing</a:t>
            </a:r>
          </a:p>
          <a:p>
            <a:r>
              <a:rPr lang="en-US" i="1" dirty="0" smtClean="0"/>
              <a:t>US legislation is not in agreement with the phase out of these chemicals.</a:t>
            </a:r>
          </a:p>
          <a:p>
            <a:pPr lvl="1"/>
            <a:r>
              <a:rPr lang="en-US" i="1" dirty="0" smtClean="0"/>
              <a:t>China, India and other developing nations did not sign the Montreal Protocol and have been increasing both production and consumption of CFC’s and other refrigerants. </a:t>
            </a:r>
            <a:endParaRPr lang="en-US" i="1" dirty="0"/>
          </a:p>
        </p:txBody>
      </p:sp>
      <p:pic>
        <p:nvPicPr>
          <p:cNvPr id="16386" name="Picture 2" descr="http://ozone.unep.org/Events/25_anniversary/25%20years%20Ozone%20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2524081" cy="1828800"/>
          </a:xfrm>
          <a:prstGeom prst="rect">
            <a:avLst/>
          </a:prstGeom>
          <a:noFill/>
        </p:spPr>
      </p:pic>
      <p:pic>
        <p:nvPicPr>
          <p:cNvPr id="16388" name="Picture 4" descr="http://cdn.phys.org/newman/gfx/news/hires/2009/agaphicshow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24200"/>
            <a:ext cx="3999383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65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0" y="0"/>
            <a:ext cx="4800600" cy="762000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Acid Rain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638800"/>
            <a:ext cx="8915400" cy="1219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b="1" dirty="0" smtClean="0"/>
              <a:t>When </a:t>
            </a:r>
            <a:r>
              <a:rPr lang="en-US" sz="2000" b="1" dirty="0"/>
              <a:t>these substances react with water vapor, they produce </a:t>
            </a:r>
            <a:r>
              <a:rPr lang="en-US" sz="2600" b="1" dirty="0"/>
              <a:t>sulfuric acid and nitric acid. </a:t>
            </a: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dirty="0"/>
              <a:t>When these acids return to the surface of the earth </a:t>
            </a:r>
            <a:r>
              <a:rPr lang="en-US" sz="2600" b="1" dirty="0"/>
              <a:t>(with rain or snow), </a:t>
            </a:r>
            <a:r>
              <a:rPr lang="en-US" sz="2000" dirty="0"/>
              <a:t>they kill plants and animals in lakes and rivers and on land.</a:t>
            </a:r>
          </a:p>
        </p:txBody>
      </p:sp>
      <p:pic>
        <p:nvPicPr>
          <p:cNvPr id="6148" name="Picture 4" descr="acidra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054" t="-1337" r="1352"/>
          <a:stretch>
            <a:fillRect/>
          </a:stretch>
        </p:blipFill>
        <p:spPr>
          <a:xfrm>
            <a:off x="152400" y="609600"/>
            <a:ext cx="6477000" cy="4969555"/>
          </a:xfrm>
          <a:noFill/>
          <a:ln/>
        </p:spPr>
      </p:pic>
      <p:sp>
        <p:nvSpPr>
          <p:cNvPr id="5" name="Rectangle 4"/>
          <p:cNvSpPr/>
          <p:nvPr/>
        </p:nvSpPr>
        <p:spPr>
          <a:xfrm>
            <a:off x="4876800" y="2895600"/>
            <a:ext cx="4267200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 burning of fossil fuels </a:t>
            </a:r>
            <a:r>
              <a:rPr lang="en-US" sz="2800" b="1" dirty="0" smtClean="0"/>
              <a:t>(such as coal) </a:t>
            </a:r>
            <a:r>
              <a:rPr lang="en-US" sz="2400" dirty="0" smtClean="0"/>
              <a:t>and other industrial processes release into the air </a:t>
            </a:r>
            <a:r>
              <a:rPr lang="en-US" sz="2400" b="1" dirty="0" smtClean="0"/>
              <a:t>pollutants that contain sulfur dioxide and nitrogen dioxide.</a:t>
            </a:r>
            <a:endParaRPr lang="en-US" sz="2400" b="1" dirty="0"/>
          </a:p>
        </p:txBody>
      </p:sp>
      <p:grpSp>
        <p:nvGrpSpPr>
          <p:cNvPr id="31" name="SMARTInkShape-Group10"/>
          <p:cNvGrpSpPr/>
          <p:nvPr/>
        </p:nvGrpSpPr>
        <p:grpSpPr>
          <a:xfrm>
            <a:off x="4216376" y="5842317"/>
            <a:ext cx="59877" cy="50210"/>
            <a:chOff x="4216376" y="5842317"/>
            <a:chExt cx="59877" cy="50210"/>
          </a:xfrm>
        </p:grpSpPr>
        <p:sp>
          <p:nvSpPr>
            <p:cNvPr id="29" name="SMARTInkShape-49"/>
            <p:cNvSpPr/>
            <p:nvPr/>
          </p:nvSpPr>
          <p:spPr>
            <a:xfrm>
              <a:off x="4234068" y="5842721"/>
              <a:ext cx="42185" cy="49806"/>
            </a:xfrm>
            <a:custGeom>
              <a:avLst/>
              <a:gdLst/>
              <a:ahLst/>
              <a:cxnLst/>
              <a:rect l="0" t="0" r="0" b="0"/>
              <a:pathLst>
                <a:path w="42185" h="49806">
                  <a:moveTo>
                    <a:pt x="0" y="49805"/>
                  </a:moveTo>
                  <a:lnTo>
                    <a:pt x="7768" y="42423"/>
                  </a:lnTo>
                  <a:lnTo>
                    <a:pt x="10217" y="37433"/>
                  </a:lnTo>
                  <a:lnTo>
                    <a:pt x="10870" y="34770"/>
                  </a:lnTo>
                  <a:lnTo>
                    <a:pt x="12258" y="32994"/>
                  </a:lnTo>
                  <a:lnTo>
                    <a:pt x="16341" y="31020"/>
                  </a:lnTo>
                  <a:lnTo>
                    <a:pt x="17810" y="29541"/>
                  </a:lnTo>
                  <a:lnTo>
                    <a:pt x="19443" y="25359"/>
                  </a:lnTo>
                  <a:lnTo>
                    <a:pt x="20831" y="23862"/>
                  </a:lnTo>
                  <a:lnTo>
                    <a:pt x="36316" y="13604"/>
                  </a:lnTo>
                  <a:lnTo>
                    <a:pt x="37193" y="10338"/>
                  </a:lnTo>
                  <a:lnTo>
                    <a:pt x="37756" y="5031"/>
                  </a:lnTo>
                  <a:lnTo>
                    <a:pt x="4218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0"/>
            <p:cNvSpPr/>
            <p:nvPr/>
          </p:nvSpPr>
          <p:spPr>
            <a:xfrm>
              <a:off x="4216376" y="5842317"/>
              <a:ext cx="59716" cy="45787"/>
            </a:xfrm>
            <a:custGeom>
              <a:avLst/>
              <a:gdLst/>
              <a:ahLst/>
              <a:cxnLst/>
              <a:rect l="0" t="0" r="0" b="0"/>
              <a:pathLst>
                <a:path w="59716" h="45787">
                  <a:moveTo>
                    <a:pt x="59715" y="0"/>
                  </a:moveTo>
                  <a:lnTo>
                    <a:pt x="51420" y="8295"/>
                  </a:lnTo>
                  <a:lnTo>
                    <a:pt x="46432" y="10743"/>
                  </a:lnTo>
                  <a:lnTo>
                    <a:pt x="43769" y="11395"/>
                  </a:lnTo>
                  <a:lnTo>
                    <a:pt x="35469" y="16864"/>
                  </a:lnTo>
                  <a:lnTo>
                    <a:pt x="32358" y="21854"/>
                  </a:lnTo>
                  <a:lnTo>
                    <a:pt x="31528" y="24518"/>
                  </a:lnTo>
                  <a:lnTo>
                    <a:pt x="30023" y="26293"/>
                  </a:lnTo>
                  <a:lnTo>
                    <a:pt x="0" y="457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scal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4788" y="228600"/>
            <a:ext cx="6597891" cy="495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429000" cy="792162"/>
          </a:xfrm>
        </p:spPr>
        <p:txBody>
          <a:bodyPr/>
          <a:lstStyle/>
          <a:p>
            <a:pPr algn="l"/>
            <a:r>
              <a:rPr lang="en-US" dirty="0" smtClean="0"/>
              <a:t>Acid Rain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29718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pH lower than </a:t>
            </a:r>
            <a:r>
              <a:rPr lang="en-US" sz="2800" b="1" dirty="0" smtClean="0"/>
              <a:t>5.6!  </a:t>
            </a:r>
            <a:r>
              <a:rPr lang="en-US" sz="2200" i="1" dirty="0" smtClean="0">
                <a:latin typeface="Bookman Old Style" pitchFamily="18" charset="0"/>
              </a:rPr>
              <a:t>Natural precipitation is normally 5-5.6 because of the CO</a:t>
            </a:r>
            <a:r>
              <a:rPr lang="en-US" sz="2200" i="1" baseline="-25000" dirty="0" smtClean="0">
                <a:latin typeface="Bookman Old Style" pitchFamily="18" charset="0"/>
              </a:rPr>
              <a:t>2</a:t>
            </a:r>
            <a:r>
              <a:rPr lang="en-US" sz="2200" i="1" dirty="0" smtClean="0">
                <a:latin typeface="Bookman Old Style" pitchFamily="18" charset="0"/>
              </a:rPr>
              <a:t> in the water cycle forming carbonic acid.</a:t>
            </a:r>
            <a:endParaRPr lang="en-US" sz="2800" i="1" dirty="0" smtClean="0">
              <a:latin typeface="Bookman Old Style" pitchFamily="18" charset="0"/>
            </a:endParaRPr>
          </a:p>
          <a:p>
            <a:r>
              <a:rPr lang="en-US" sz="2800" b="1" dirty="0" smtClean="0"/>
              <a:t>Eastern</a:t>
            </a:r>
            <a:r>
              <a:rPr lang="en-US" sz="2800" dirty="0" smtClean="0"/>
              <a:t> US: rain is about 10 times more acidic than normal (pH 4.3)</a:t>
            </a:r>
          </a:p>
          <a:p>
            <a:r>
              <a:rPr lang="en-US" sz="2800" dirty="0" smtClean="0"/>
              <a:t>Some North Eastern locations are as low as </a:t>
            </a:r>
            <a:r>
              <a:rPr lang="en-US" sz="2800" b="1" dirty="0" smtClean="0"/>
              <a:t>2.3 </a:t>
            </a:r>
          </a:p>
          <a:p>
            <a:endParaRPr lang="en-US" dirty="0"/>
          </a:p>
        </p:txBody>
      </p:sp>
      <p:grpSp>
        <p:nvGrpSpPr>
          <p:cNvPr id="33" name="SMARTInkShape-Group12"/>
          <p:cNvGrpSpPr/>
          <p:nvPr/>
        </p:nvGrpSpPr>
        <p:grpSpPr>
          <a:xfrm>
            <a:off x="3457578" y="5109210"/>
            <a:ext cx="1020126" cy="540068"/>
            <a:chOff x="3457578" y="5109210"/>
            <a:chExt cx="1020126" cy="540068"/>
          </a:xfrm>
        </p:grpSpPr>
        <p:sp>
          <p:nvSpPr>
            <p:cNvPr id="31" name="SMARTInkShape-51"/>
            <p:cNvSpPr/>
            <p:nvPr/>
          </p:nvSpPr>
          <p:spPr>
            <a:xfrm>
              <a:off x="4100513" y="5383530"/>
              <a:ext cx="377191" cy="17146"/>
            </a:xfrm>
            <a:custGeom>
              <a:avLst/>
              <a:gdLst/>
              <a:ahLst/>
              <a:cxnLst/>
              <a:rect l="0" t="0" r="0" b="0"/>
              <a:pathLst>
                <a:path w="377191" h="17146">
                  <a:moveTo>
                    <a:pt x="0" y="17145"/>
                  </a:moveTo>
                  <a:lnTo>
                    <a:pt x="0" y="12594"/>
                  </a:lnTo>
                  <a:lnTo>
                    <a:pt x="952" y="11253"/>
                  </a:lnTo>
                  <a:lnTo>
                    <a:pt x="2540" y="10360"/>
                  </a:lnTo>
                  <a:lnTo>
                    <a:pt x="8219" y="8677"/>
                  </a:lnTo>
                  <a:lnTo>
                    <a:pt x="48654" y="8572"/>
                  </a:lnTo>
                  <a:lnTo>
                    <a:pt x="64059" y="8572"/>
                  </a:lnTo>
                  <a:lnTo>
                    <a:pt x="69111" y="11112"/>
                  </a:lnTo>
                  <a:lnTo>
                    <a:pt x="74531" y="14464"/>
                  </a:lnTo>
                  <a:lnTo>
                    <a:pt x="80114" y="15953"/>
                  </a:lnTo>
                  <a:lnTo>
                    <a:pt x="82937" y="15398"/>
                  </a:lnTo>
                  <a:lnTo>
                    <a:pt x="88613" y="12241"/>
                  </a:lnTo>
                  <a:lnTo>
                    <a:pt x="91460" y="11971"/>
                  </a:lnTo>
                  <a:lnTo>
                    <a:pt x="97164" y="14210"/>
                  </a:lnTo>
                  <a:lnTo>
                    <a:pt x="100018" y="14236"/>
                  </a:lnTo>
                  <a:lnTo>
                    <a:pt x="117158" y="9195"/>
                  </a:lnTo>
                  <a:lnTo>
                    <a:pt x="156844" y="8576"/>
                  </a:lnTo>
                  <a:lnTo>
                    <a:pt x="196748" y="8572"/>
                  </a:lnTo>
                  <a:lnTo>
                    <a:pt x="238123" y="8572"/>
                  </a:lnTo>
                  <a:lnTo>
                    <a:pt x="254289" y="8572"/>
                  </a:lnTo>
                  <a:lnTo>
                    <a:pt x="258432" y="6033"/>
                  </a:lnTo>
                  <a:lnTo>
                    <a:pt x="263449" y="2682"/>
                  </a:lnTo>
                  <a:lnTo>
                    <a:pt x="271628" y="794"/>
                  </a:lnTo>
                  <a:lnTo>
                    <a:pt x="313607" y="1"/>
                  </a:lnTo>
                  <a:lnTo>
                    <a:pt x="355657" y="0"/>
                  </a:lnTo>
                  <a:lnTo>
                    <a:pt x="373556" y="0"/>
                  </a:lnTo>
                  <a:lnTo>
                    <a:pt x="368690" y="0"/>
                  </a:lnTo>
                  <a:lnTo>
                    <a:pt x="376004" y="0"/>
                  </a:lnTo>
                  <a:lnTo>
                    <a:pt x="376399" y="952"/>
                  </a:lnTo>
                  <a:lnTo>
                    <a:pt x="377190" y="85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52"/>
            <p:cNvSpPr/>
            <p:nvPr/>
          </p:nvSpPr>
          <p:spPr>
            <a:xfrm>
              <a:off x="3457578" y="5109210"/>
              <a:ext cx="445758" cy="540068"/>
            </a:xfrm>
            <a:custGeom>
              <a:avLst/>
              <a:gdLst/>
              <a:ahLst/>
              <a:cxnLst/>
              <a:rect l="0" t="0" r="0" b="0"/>
              <a:pathLst>
                <a:path w="445758" h="540068">
                  <a:moveTo>
                    <a:pt x="137157" y="68580"/>
                  </a:moveTo>
                  <a:lnTo>
                    <a:pt x="137157" y="64029"/>
                  </a:lnTo>
                  <a:lnTo>
                    <a:pt x="136204" y="62689"/>
                  </a:lnTo>
                  <a:lnTo>
                    <a:pt x="134617" y="61795"/>
                  </a:lnTo>
                  <a:lnTo>
                    <a:pt x="132606" y="61199"/>
                  </a:lnTo>
                  <a:lnTo>
                    <a:pt x="131266" y="61755"/>
                  </a:lnTo>
                  <a:lnTo>
                    <a:pt x="130372" y="63077"/>
                  </a:lnTo>
                  <a:lnTo>
                    <a:pt x="128588" y="68572"/>
                  </a:lnTo>
                  <a:lnTo>
                    <a:pt x="121204" y="75960"/>
                  </a:lnTo>
                  <a:lnTo>
                    <a:pt x="115814" y="76799"/>
                  </a:lnTo>
                  <a:lnTo>
                    <a:pt x="114356" y="77870"/>
                  </a:lnTo>
                  <a:lnTo>
                    <a:pt x="112736" y="81599"/>
                  </a:lnTo>
                  <a:lnTo>
                    <a:pt x="111351" y="82974"/>
                  </a:lnTo>
                  <a:lnTo>
                    <a:pt x="102285" y="87722"/>
                  </a:lnTo>
                  <a:lnTo>
                    <a:pt x="90211" y="98464"/>
                  </a:lnTo>
                  <a:lnTo>
                    <a:pt x="87717" y="103452"/>
                  </a:lnTo>
                  <a:lnTo>
                    <a:pt x="87052" y="106115"/>
                  </a:lnTo>
                  <a:lnTo>
                    <a:pt x="85656" y="107891"/>
                  </a:lnTo>
                  <a:lnTo>
                    <a:pt x="81565" y="109864"/>
                  </a:lnTo>
                  <a:lnTo>
                    <a:pt x="80093" y="111343"/>
                  </a:lnTo>
                  <a:lnTo>
                    <a:pt x="72986" y="123236"/>
                  </a:lnTo>
                  <a:lnTo>
                    <a:pt x="65333" y="131553"/>
                  </a:lnTo>
                  <a:lnTo>
                    <a:pt x="62373" y="139748"/>
                  </a:lnTo>
                  <a:lnTo>
                    <a:pt x="60105" y="148788"/>
                  </a:lnTo>
                  <a:lnTo>
                    <a:pt x="50888" y="162352"/>
                  </a:lnTo>
                  <a:lnTo>
                    <a:pt x="38025" y="177096"/>
                  </a:lnTo>
                  <a:lnTo>
                    <a:pt x="32486" y="188582"/>
                  </a:lnTo>
                  <a:lnTo>
                    <a:pt x="28724" y="194304"/>
                  </a:lnTo>
                  <a:lnTo>
                    <a:pt x="15184" y="230928"/>
                  </a:lnTo>
                  <a:lnTo>
                    <a:pt x="12979" y="233962"/>
                  </a:lnTo>
                  <a:lnTo>
                    <a:pt x="10530" y="242413"/>
                  </a:lnTo>
                  <a:lnTo>
                    <a:pt x="6202" y="267744"/>
                  </a:lnTo>
                  <a:lnTo>
                    <a:pt x="1223" y="284451"/>
                  </a:lnTo>
                  <a:lnTo>
                    <a:pt x="12" y="323953"/>
                  </a:lnTo>
                  <a:lnTo>
                    <a:pt x="0" y="336829"/>
                  </a:lnTo>
                  <a:lnTo>
                    <a:pt x="8728" y="364945"/>
                  </a:lnTo>
                  <a:lnTo>
                    <a:pt x="15198" y="377029"/>
                  </a:lnTo>
                  <a:lnTo>
                    <a:pt x="19511" y="401106"/>
                  </a:lnTo>
                  <a:lnTo>
                    <a:pt x="22958" y="407822"/>
                  </a:lnTo>
                  <a:lnTo>
                    <a:pt x="25850" y="416958"/>
                  </a:lnTo>
                  <a:lnTo>
                    <a:pt x="40495" y="437183"/>
                  </a:lnTo>
                  <a:lnTo>
                    <a:pt x="42761" y="442906"/>
                  </a:lnTo>
                  <a:lnTo>
                    <a:pt x="80017" y="482917"/>
                  </a:lnTo>
                  <a:lnTo>
                    <a:pt x="85726" y="486093"/>
                  </a:lnTo>
                  <a:lnTo>
                    <a:pt x="88582" y="486939"/>
                  </a:lnTo>
                  <a:lnTo>
                    <a:pt x="90486" y="488456"/>
                  </a:lnTo>
                  <a:lnTo>
                    <a:pt x="95071" y="495142"/>
                  </a:lnTo>
                  <a:lnTo>
                    <a:pt x="116596" y="510610"/>
                  </a:lnTo>
                  <a:lnTo>
                    <a:pt x="128474" y="516151"/>
                  </a:lnTo>
                  <a:lnTo>
                    <a:pt x="134250" y="519913"/>
                  </a:lnTo>
                  <a:lnTo>
                    <a:pt x="142857" y="522983"/>
                  </a:lnTo>
                  <a:lnTo>
                    <a:pt x="151440" y="528549"/>
                  </a:lnTo>
                  <a:lnTo>
                    <a:pt x="160016" y="530622"/>
                  </a:lnTo>
                  <a:lnTo>
                    <a:pt x="165731" y="531107"/>
                  </a:lnTo>
                  <a:lnTo>
                    <a:pt x="171446" y="533863"/>
                  </a:lnTo>
                  <a:lnTo>
                    <a:pt x="174304" y="535931"/>
                  </a:lnTo>
                  <a:lnTo>
                    <a:pt x="187428" y="538842"/>
                  </a:lnTo>
                  <a:lnTo>
                    <a:pt x="228576" y="540061"/>
                  </a:lnTo>
                  <a:lnTo>
                    <a:pt x="268249" y="540067"/>
                  </a:lnTo>
                  <a:lnTo>
                    <a:pt x="274160" y="537528"/>
                  </a:lnTo>
                  <a:lnTo>
                    <a:pt x="279962" y="534177"/>
                  </a:lnTo>
                  <a:lnTo>
                    <a:pt x="291448" y="532025"/>
                  </a:lnTo>
                  <a:lnTo>
                    <a:pt x="311639" y="530612"/>
                  </a:lnTo>
                  <a:lnTo>
                    <a:pt x="322099" y="524672"/>
                  </a:lnTo>
                  <a:lnTo>
                    <a:pt x="331231" y="517832"/>
                  </a:lnTo>
                  <a:lnTo>
                    <a:pt x="337077" y="515897"/>
                  </a:lnTo>
                  <a:lnTo>
                    <a:pt x="339017" y="514429"/>
                  </a:lnTo>
                  <a:lnTo>
                    <a:pt x="346937" y="502554"/>
                  </a:lnTo>
                  <a:lnTo>
                    <a:pt x="354535" y="499583"/>
                  </a:lnTo>
                  <a:lnTo>
                    <a:pt x="363309" y="497309"/>
                  </a:lnTo>
                  <a:lnTo>
                    <a:pt x="370384" y="493124"/>
                  </a:lnTo>
                  <a:lnTo>
                    <a:pt x="374163" y="488089"/>
                  </a:lnTo>
                  <a:lnTo>
                    <a:pt x="376796" y="482676"/>
                  </a:lnTo>
                  <a:lnTo>
                    <a:pt x="390739" y="465751"/>
                  </a:lnTo>
                  <a:lnTo>
                    <a:pt x="396162" y="454338"/>
                  </a:lnTo>
                  <a:lnTo>
                    <a:pt x="415558" y="428597"/>
                  </a:lnTo>
                  <a:lnTo>
                    <a:pt x="421998" y="411852"/>
                  </a:lnTo>
                  <a:lnTo>
                    <a:pt x="425678" y="405931"/>
                  </a:lnTo>
                  <a:lnTo>
                    <a:pt x="428702" y="397241"/>
                  </a:lnTo>
                  <a:lnTo>
                    <a:pt x="434255" y="388635"/>
                  </a:lnTo>
                  <a:lnTo>
                    <a:pt x="436323" y="380052"/>
                  </a:lnTo>
                  <a:lnTo>
                    <a:pt x="437080" y="365760"/>
                  </a:lnTo>
                  <a:lnTo>
                    <a:pt x="439683" y="360046"/>
                  </a:lnTo>
                  <a:lnTo>
                    <a:pt x="443063" y="354330"/>
                  </a:lnTo>
                  <a:lnTo>
                    <a:pt x="445233" y="342900"/>
                  </a:lnTo>
                  <a:lnTo>
                    <a:pt x="445757" y="306105"/>
                  </a:lnTo>
                  <a:lnTo>
                    <a:pt x="443223" y="300194"/>
                  </a:lnTo>
                  <a:lnTo>
                    <a:pt x="439874" y="294392"/>
                  </a:lnTo>
                  <a:lnTo>
                    <a:pt x="437724" y="282906"/>
                  </a:lnTo>
                  <a:lnTo>
                    <a:pt x="437225" y="262891"/>
                  </a:lnTo>
                  <a:lnTo>
                    <a:pt x="434668" y="257175"/>
                  </a:lnTo>
                  <a:lnTo>
                    <a:pt x="432653" y="254318"/>
                  </a:lnTo>
                  <a:lnTo>
                    <a:pt x="429817" y="241194"/>
                  </a:lnTo>
                  <a:lnTo>
                    <a:pt x="428727" y="220380"/>
                  </a:lnTo>
                  <a:lnTo>
                    <a:pt x="426128" y="214469"/>
                  </a:lnTo>
                  <a:lnTo>
                    <a:pt x="422751" y="208667"/>
                  </a:lnTo>
                  <a:lnTo>
                    <a:pt x="419898" y="200046"/>
                  </a:lnTo>
                  <a:lnTo>
                    <a:pt x="414395" y="191459"/>
                  </a:lnTo>
                  <a:lnTo>
                    <a:pt x="411389" y="182882"/>
                  </a:lnTo>
                  <a:lnTo>
                    <a:pt x="396700" y="162878"/>
                  </a:lnTo>
                  <a:lnTo>
                    <a:pt x="394432" y="157163"/>
                  </a:lnTo>
                  <a:lnTo>
                    <a:pt x="370984" y="128431"/>
                  </a:lnTo>
                  <a:lnTo>
                    <a:pt x="368715" y="122802"/>
                  </a:lnTo>
                  <a:lnTo>
                    <a:pt x="340008" y="91439"/>
                  </a:lnTo>
                  <a:lnTo>
                    <a:pt x="334310" y="88265"/>
                  </a:lnTo>
                  <a:lnTo>
                    <a:pt x="328603" y="85902"/>
                  </a:lnTo>
                  <a:lnTo>
                    <a:pt x="308607" y="70963"/>
                  </a:lnTo>
                  <a:lnTo>
                    <a:pt x="302892" y="68687"/>
                  </a:lnTo>
                  <a:lnTo>
                    <a:pt x="282890" y="53814"/>
                  </a:lnTo>
                  <a:lnTo>
                    <a:pt x="277175" y="51539"/>
                  </a:lnTo>
                  <a:lnTo>
                    <a:pt x="268602" y="45857"/>
                  </a:lnTo>
                  <a:lnTo>
                    <a:pt x="260029" y="43750"/>
                  </a:lnTo>
                  <a:lnTo>
                    <a:pt x="254315" y="43257"/>
                  </a:lnTo>
                  <a:lnTo>
                    <a:pt x="248600" y="40498"/>
                  </a:lnTo>
                  <a:lnTo>
                    <a:pt x="245742" y="38429"/>
                  </a:lnTo>
                  <a:lnTo>
                    <a:pt x="205894" y="23755"/>
                  </a:lnTo>
                  <a:lnTo>
                    <a:pt x="200092" y="20083"/>
                  </a:lnTo>
                  <a:lnTo>
                    <a:pt x="191470" y="17063"/>
                  </a:lnTo>
                  <a:lnTo>
                    <a:pt x="181931" y="11511"/>
                  </a:lnTo>
                  <a:lnTo>
                    <a:pt x="140085" y="7643"/>
                  </a:lnTo>
                  <a:lnTo>
                    <a:pt x="128598" y="1792"/>
                  </a:lnTo>
                  <a:lnTo>
                    <a:pt x="8572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SMARTInkShape-53"/>
          <p:cNvSpPr/>
          <p:nvPr/>
        </p:nvSpPr>
        <p:spPr>
          <a:xfrm>
            <a:off x="4555209" y="5066348"/>
            <a:ext cx="359682" cy="505778"/>
          </a:xfrm>
          <a:custGeom>
            <a:avLst/>
            <a:gdLst/>
            <a:ahLst/>
            <a:cxnLst/>
            <a:rect l="0" t="0" r="0" b="0"/>
            <a:pathLst>
              <a:path w="359682" h="505778">
                <a:moveTo>
                  <a:pt x="16791" y="34290"/>
                </a:moveTo>
                <a:lnTo>
                  <a:pt x="16791" y="25719"/>
                </a:lnTo>
                <a:lnTo>
                  <a:pt x="16791" y="65795"/>
                </a:lnTo>
                <a:lnTo>
                  <a:pt x="16791" y="108191"/>
                </a:lnTo>
                <a:lnTo>
                  <a:pt x="16791" y="119899"/>
                </a:lnTo>
                <a:lnTo>
                  <a:pt x="12241" y="119980"/>
                </a:lnTo>
                <a:lnTo>
                  <a:pt x="10900" y="119039"/>
                </a:lnTo>
                <a:lnTo>
                  <a:pt x="10006" y="117460"/>
                </a:lnTo>
                <a:lnTo>
                  <a:pt x="8323" y="111794"/>
                </a:lnTo>
                <a:lnTo>
                  <a:pt x="8228" y="99541"/>
                </a:lnTo>
                <a:lnTo>
                  <a:pt x="5683" y="94087"/>
                </a:lnTo>
                <a:lnTo>
                  <a:pt x="2329" y="88489"/>
                </a:lnTo>
                <a:lnTo>
                  <a:pt x="0" y="78833"/>
                </a:lnTo>
                <a:lnTo>
                  <a:pt x="668" y="57905"/>
                </a:lnTo>
                <a:lnTo>
                  <a:pt x="7868" y="27942"/>
                </a:lnTo>
                <a:lnTo>
                  <a:pt x="8937" y="27200"/>
                </a:lnTo>
                <a:lnTo>
                  <a:pt x="15569" y="25912"/>
                </a:lnTo>
                <a:lnTo>
                  <a:pt x="56025" y="25718"/>
                </a:lnTo>
                <a:lnTo>
                  <a:pt x="91224" y="26670"/>
                </a:lnTo>
                <a:lnTo>
                  <a:pt x="117198" y="33098"/>
                </a:lnTo>
                <a:lnTo>
                  <a:pt x="152268" y="33937"/>
                </a:lnTo>
                <a:lnTo>
                  <a:pt x="182053" y="35172"/>
                </a:lnTo>
                <a:lnTo>
                  <a:pt x="199531" y="39208"/>
                </a:lnTo>
                <a:lnTo>
                  <a:pt x="241990" y="34400"/>
                </a:lnTo>
                <a:lnTo>
                  <a:pt x="281266" y="34291"/>
                </a:lnTo>
                <a:lnTo>
                  <a:pt x="289275" y="31750"/>
                </a:lnTo>
                <a:lnTo>
                  <a:pt x="296010" y="28398"/>
                </a:lnTo>
                <a:lnTo>
                  <a:pt x="313900" y="25000"/>
                </a:lnTo>
                <a:lnTo>
                  <a:pt x="325218" y="17007"/>
                </a:lnTo>
                <a:lnTo>
                  <a:pt x="331908" y="11494"/>
                </a:lnTo>
                <a:lnTo>
                  <a:pt x="337183" y="9871"/>
                </a:lnTo>
                <a:lnTo>
                  <a:pt x="338971" y="8485"/>
                </a:lnTo>
                <a:lnTo>
                  <a:pt x="342439" y="2937"/>
                </a:lnTo>
                <a:lnTo>
                  <a:pt x="350724" y="114"/>
                </a:lnTo>
                <a:lnTo>
                  <a:pt x="359583" y="0"/>
                </a:lnTo>
                <a:lnTo>
                  <a:pt x="359681" y="7381"/>
                </a:lnTo>
                <a:lnTo>
                  <a:pt x="353798" y="15181"/>
                </a:lnTo>
                <a:lnTo>
                  <a:pt x="351912" y="23124"/>
                </a:lnTo>
                <a:lnTo>
                  <a:pt x="350236" y="40981"/>
                </a:lnTo>
                <a:lnTo>
                  <a:pt x="344347" y="60764"/>
                </a:lnTo>
                <a:lnTo>
                  <a:pt x="341831" y="82790"/>
                </a:lnTo>
                <a:lnTo>
                  <a:pt x="335808" y="105958"/>
                </a:lnTo>
                <a:lnTo>
                  <a:pt x="331594" y="145251"/>
                </a:lnTo>
                <a:lnTo>
                  <a:pt x="327236" y="165275"/>
                </a:lnTo>
                <a:lnTo>
                  <a:pt x="324690" y="205103"/>
                </a:lnTo>
                <a:lnTo>
                  <a:pt x="318052" y="241262"/>
                </a:lnTo>
                <a:lnTo>
                  <a:pt x="316990" y="280515"/>
                </a:lnTo>
                <a:lnTo>
                  <a:pt x="315948" y="293266"/>
                </a:lnTo>
                <a:lnTo>
                  <a:pt x="309056" y="334411"/>
                </a:lnTo>
                <a:lnTo>
                  <a:pt x="308303" y="377027"/>
                </a:lnTo>
                <a:lnTo>
                  <a:pt x="308258" y="417185"/>
                </a:lnTo>
                <a:lnTo>
                  <a:pt x="308256" y="459722"/>
                </a:lnTo>
                <a:lnTo>
                  <a:pt x="308256" y="497195"/>
                </a:lnTo>
                <a:lnTo>
                  <a:pt x="316797" y="497204"/>
                </a:lnTo>
                <a:lnTo>
                  <a:pt x="325401" y="50577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SMARTInkShape-Group14"/>
          <p:cNvGrpSpPr/>
          <p:nvPr/>
        </p:nvGrpSpPr>
        <p:grpSpPr>
          <a:xfrm>
            <a:off x="5137785" y="5092065"/>
            <a:ext cx="1208723" cy="540068"/>
            <a:chOff x="5137785" y="5092065"/>
            <a:chExt cx="1208723" cy="540068"/>
          </a:xfrm>
        </p:grpSpPr>
        <p:sp>
          <p:nvSpPr>
            <p:cNvPr id="35" name="SMARTInkShape-54"/>
            <p:cNvSpPr/>
            <p:nvPr/>
          </p:nvSpPr>
          <p:spPr>
            <a:xfrm>
              <a:off x="5137785" y="5349240"/>
              <a:ext cx="471489" cy="34291"/>
            </a:xfrm>
            <a:custGeom>
              <a:avLst/>
              <a:gdLst/>
              <a:ahLst/>
              <a:cxnLst/>
              <a:rect l="0" t="0" r="0" b="0"/>
              <a:pathLst>
                <a:path w="471489" h="34291">
                  <a:moveTo>
                    <a:pt x="0" y="34290"/>
                  </a:moveTo>
                  <a:lnTo>
                    <a:pt x="0" y="21168"/>
                  </a:lnTo>
                  <a:lnTo>
                    <a:pt x="953" y="19826"/>
                  </a:lnTo>
                  <a:lnTo>
                    <a:pt x="2540" y="18933"/>
                  </a:lnTo>
                  <a:lnTo>
                    <a:pt x="11932" y="17498"/>
                  </a:lnTo>
                  <a:lnTo>
                    <a:pt x="28851" y="16262"/>
                  </a:lnTo>
                  <a:lnTo>
                    <a:pt x="44893" y="10374"/>
                  </a:lnTo>
                  <a:lnTo>
                    <a:pt x="82986" y="8678"/>
                  </a:lnTo>
                  <a:lnTo>
                    <a:pt x="120784" y="8586"/>
                  </a:lnTo>
                  <a:lnTo>
                    <a:pt x="162979" y="8574"/>
                  </a:lnTo>
                  <a:lnTo>
                    <a:pt x="205753" y="8573"/>
                  </a:lnTo>
                  <a:lnTo>
                    <a:pt x="248604" y="8573"/>
                  </a:lnTo>
                  <a:lnTo>
                    <a:pt x="285574" y="8573"/>
                  </a:lnTo>
                  <a:lnTo>
                    <a:pt x="327719" y="8573"/>
                  </a:lnTo>
                  <a:lnTo>
                    <a:pt x="367763" y="8573"/>
                  </a:lnTo>
                  <a:lnTo>
                    <a:pt x="407657" y="8573"/>
                  </a:lnTo>
                  <a:lnTo>
                    <a:pt x="435996" y="8573"/>
                  </a:lnTo>
                  <a:lnTo>
                    <a:pt x="439254" y="7620"/>
                  </a:lnTo>
                  <a:lnTo>
                    <a:pt x="441426" y="6032"/>
                  </a:lnTo>
                  <a:lnTo>
                    <a:pt x="442874" y="4022"/>
                  </a:lnTo>
                  <a:lnTo>
                    <a:pt x="449563" y="1788"/>
                  </a:lnTo>
                  <a:lnTo>
                    <a:pt x="4714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55"/>
            <p:cNvSpPr/>
            <p:nvPr/>
          </p:nvSpPr>
          <p:spPr>
            <a:xfrm>
              <a:off x="5815013" y="5126355"/>
              <a:ext cx="51436" cy="505778"/>
            </a:xfrm>
            <a:custGeom>
              <a:avLst/>
              <a:gdLst/>
              <a:ahLst/>
              <a:cxnLst/>
              <a:rect l="0" t="0" r="0" b="0"/>
              <a:pathLst>
                <a:path w="51436" h="505778">
                  <a:moveTo>
                    <a:pt x="0" y="0"/>
                  </a:moveTo>
                  <a:lnTo>
                    <a:pt x="0" y="4551"/>
                  </a:lnTo>
                  <a:lnTo>
                    <a:pt x="2540" y="9325"/>
                  </a:lnTo>
                  <a:lnTo>
                    <a:pt x="5891" y="14622"/>
                  </a:lnTo>
                  <a:lnTo>
                    <a:pt x="8730" y="22959"/>
                  </a:lnTo>
                  <a:lnTo>
                    <a:pt x="14228" y="31462"/>
                  </a:lnTo>
                  <a:lnTo>
                    <a:pt x="16281" y="40966"/>
                  </a:lnTo>
                  <a:lnTo>
                    <a:pt x="17841" y="55424"/>
                  </a:lnTo>
                  <a:lnTo>
                    <a:pt x="31957" y="96904"/>
                  </a:lnTo>
                  <a:lnTo>
                    <a:pt x="36624" y="139176"/>
                  </a:lnTo>
                  <a:lnTo>
                    <a:pt x="42314" y="181987"/>
                  </a:lnTo>
                  <a:lnTo>
                    <a:pt x="48681" y="223144"/>
                  </a:lnTo>
                  <a:lnTo>
                    <a:pt x="51072" y="265782"/>
                  </a:lnTo>
                  <a:lnTo>
                    <a:pt x="51386" y="306075"/>
                  </a:lnTo>
                  <a:lnTo>
                    <a:pt x="51428" y="343695"/>
                  </a:lnTo>
                  <a:lnTo>
                    <a:pt x="51434" y="381317"/>
                  </a:lnTo>
                  <a:lnTo>
                    <a:pt x="51435" y="418056"/>
                  </a:lnTo>
                  <a:lnTo>
                    <a:pt x="50482" y="456964"/>
                  </a:lnTo>
                  <a:lnTo>
                    <a:pt x="44649" y="473416"/>
                  </a:lnTo>
                  <a:lnTo>
                    <a:pt x="42862" y="5057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56"/>
            <p:cNvSpPr/>
            <p:nvPr/>
          </p:nvSpPr>
          <p:spPr>
            <a:xfrm>
              <a:off x="6012190" y="5177790"/>
              <a:ext cx="334318" cy="171437"/>
            </a:xfrm>
            <a:custGeom>
              <a:avLst/>
              <a:gdLst/>
              <a:ahLst/>
              <a:cxnLst/>
              <a:rect l="0" t="0" r="0" b="0"/>
              <a:pathLst>
                <a:path w="334318" h="171437">
                  <a:moveTo>
                    <a:pt x="17135" y="0"/>
                  </a:moveTo>
                  <a:lnTo>
                    <a:pt x="12584" y="4551"/>
                  </a:lnTo>
                  <a:lnTo>
                    <a:pt x="10350" y="9325"/>
                  </a:lnTo>
                  <a:lnTo>
                    <a:pt x="7631" y="39455"/>
                  </a:lnTo>
                  <a:lnTo>
                    <a:pt x="1781" y="51326"/>
                  </a:lnTo>
                  <a:lnTo>
                    <a:pt x="4" y="93767"/>
                  </a:lnTo>
                  <a:lnTo>
                    <a:pt x="0" y="96801"/>
                  </a:lnTo>
                  <a:lnTo>
                    <a:pt x="2534" y="102712"/>
                  </a:lnTo>
                  <a:lnTo>
                    <a:pt x="7372" y="109718"/>
                  </a:lnTo>
                  <a:lnTo>
                    <a:pt x="9280" y="117946"/>
                  </a:lnTo>
                  <a:lnTo>
                    <a:pt x="14384" y="125964"/>
                  </a:lnTo>
                  <a:lnTo>
                    <a:pt x="17272" y="134372"/>
                  </a:lnTo>
                  <a:lnTo>
                    <a:pt x="21324" y="140048"/>
                  </a:lnTo>
                  <a:lnTo>
                    <a:pt x="26299" y="143206"/>
                  </a:lnTo>
                  <a:lnTo>
                    <a:pt x="31685" y="145563"/>
                  </a:lnTo>
                  <a:lnTo>
                    <a:pt x="40073" y="151291"/>
                  </a:lnTo>
                  <a:lnTo>
                    <a:pt x="74790" y="161569"/>
                  </a:lnTo>
                  <a:lnTo>
                    <a:pt x="102926" y="165245"/>
                  </a:lnTo>
                  <a:lnTo>
                    <a:pt x="122565" y="169612"/>
                  </a:lnTo>
                  <a:lnTo>
                    <a:pt x="162339" y="171289"/>
                  </a:lnTo>
                  <a:lnTo>
                    <a:pt x="199651" y="171436"/>
                  </a:lnTo>
                  <a:lnTo>
                    <a:pt x="233504" y="170496"/>
                  </a:lnTo>
                  <a:lnTo>
                    <a:pt x="274263" y="163406"/>
                  </a:lnTo>
                  <a:lnTo>
                    <a:pt x="285719" y="162160"/>
                  </a:lnTo>
                  <a:lnTo>
                    <a:pt x="314137" y="155120"/>
                  </a:lnTo>
                  <a:lnTo>
                    <a:pt x="334317" y="1543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57"/>
            <p:cNvSpPr/>
            <p:nvPr/>
          </p:nvSpPr>
          <p:spPr>
            <a:xfrm>
              <a:off x="6243638" y="5092065"/>
              <a:ext cx="17145" cy="488634"/>
            </a:xfrm>
            <a:custGeom>
              <a:avLst/>
              <a:gdLst/>
              <a:ahLst/>
              <a:cxnLst/>
              <a:rect l="0" t="0" r="0" b="0"/>
              <a:pathLst>
                <a:path w="17145" h="488634">
                  <a:moveTo>
                    <a:pt x="0" y="0"/>
                  </a:moveTo>
                  <a:lnTo>
                    <a:pt x="0" y="21238"/>
                  </a:lnTo>
                  <a:lnTo>
                    <a:pt x="8042" y="53494"/>
                  </a:lnTo>
                  <a:lnTo>
                    <a:pt x="8541" y="91560"/>
                  </a:lnTo>
                  <a:lnTo>
                    <a:pt x="8570" y="130291"/>
                  </a:lnTo>
                  <a:lnTo>
                    <a:pt x="8572" y="172792"/>
                  </a:lnTo>
                  <a:lnTo>
                    <a:pt x="8572" y="215622"/>
                  </a:lnTo>
                  <a:lnTo>
                    <a:pt x="8572" y="254807"/>
                  </a:lnTo>
                  <a:lnTo>
                    <a:pt x="8572" y="291330"/>
                  </a:lnTo>
                  <a:lnTo>
                    <a:pt x="8572" y="329303"/>
                  </a:lnTo>
                  <a:lnTo>
                    <a:pt x="8572" y="370657"/>
                  </a:lnTo>
                  <a:lnTo>
                    <a:pt x="8572" y="412612"/>
                  </a:lnTo>
                  <a:lnTo>
                    <a:pt x="8572" y="454498"/>
                  </a:lnTo>
                  <a:lnTo>
                    <a:pt x="9525" y="465841"/>
                  </a:lnTo>
                  <a:lnTo>
                    <a:pt x="17144" y="4886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15"/>
          <p:cNvGrpSpPr/>
          <p:nvPr/>
        </p:nvGrpSpPr>
        <p:grpSpPr>
          <a:xfrm>
            <a:off x="3766229" y="5675026"/>
            <a:ext cx="951504" cy="428595"/>
            <a:chOff x="3766229" y="5675026"/>
            <a:chExt cx="951504" cy="428595"/>
          </a:xfrm>
        </p:grpSpPr>
        <p:sp>
          <p:nvSpPr>
            <p:cNvPr id="40" name="SMARTInkShape-58"/>
            <p:cNvSpPr/>
            <p:nvPr/>
          </p:nvSpPr>
          <p:spPr>
            <a:xfrm>
              <a:off x="4275695" y="5812521"/>
              <a:ext cx="176291" cy="239665"/>
            </a:xfrm>
            <a:custGeom>
              <a:avLst/>
              <a:gdLst/>
              <a:ahLst/>
              <a:cxnLst/>
              <a:rect l="0" t="0" r="0" b="0"/>
              <a:pathLst>
                <a:path w="176291" h="239665">
                  <a:moveTo>
                    <a:pt x="133427" y="145367"/>
                  </a:moveTo>
                  <a:lnTo>
                    <a:pt x="133427" y="133435"/>
                  </a:lnTo>
                  <a:lnTo>
                    <a:pt x="132475" y="131697"/>
                  </a:lnTo>
                  <a:lnTo>
                    <a:pt x="130888" y="130538"/>
                  </a:lnTo>
                  <a:lnTo>
                    <a:pt x="128877" y="129766"/>
                  </a:lnTo>
                  <a:lnTo>
                    <a:pt x="127536" y="128299"/>
                  </a:lnTo>
                  <a:lnTo>
                    <a:pt x="124138" y="119581"/>
                  </a:lnTo>
                  <a:lnTo>
                    <a:pt x="117505" y="112385"/>
                  </a:lnTo>
                  <a:lnTo>
                    <a:pt x="112094" y="111464"/>
                  </a:lnTo>
                  <a:lnTo>
                    <a:pt x="87673" y="111086"/>
                  </a:lnTo>
                  <a:lnTo>
                    <a:pt x="59925" y="119808"/>
                  </a:lnTo>
                  <a:lnTo>
                    <a:pt x="47859" y="126278"/>
                  </a:lnTo>
                  <a:lnTo>
                    <a:pt x="44949" y="126925"/>
                  </a:lnTo>
                  <a:lnTo>
                    <a:pt x="36303" y="132388"/>
                  </a:lnTo>
                  <a:lnTo>
                    <a:pt x="24849" y="141815"/>
                  </a:lnTo>
                  <a:lnTo>
                    <a:pt x="13414" y="147205"/>
                  </a:lnTo>
                  <a:lnTo>
                    <a:pt x="10556" y="149449"/>
                  </a:lnTo>
                  <a:lnTo>
                    <a:pt x="7380" y="154483"/>
                  </a:lnTo>
                  <a:lnTo>
                    <a:pt x="4222" y="168298"/>
                  </a:lnTo>
                  <a:lnTo>
                    <a:pt x="438" y="173973"/>
                  </a:lnTo>
                  <a:lnTo>
                    <a:pt x="0" y="176820"/>
                  </a:lnTo>
                  <a:lnTo>
                    <a:pt x="661" y="179671"/>
                  </a:lnTo>
                  <a:lnTo>
                    <a:pt x="2983" y="185378"/>
                  </a:lnTo>
                  <a:lnTo>
                    <a:pt x="5242" y="193946"/>
                  </a:lnTo>
                  <a:lnTo>
                    <a:pt x="23829" y="215734"/>
                  </a:lnTo>
                  <a:lnTo>
                    <a:pt x="36515" y="227517"/>
                  </a:lnTo>
                  <a:lnTo>
                    <a:pt x="44917" y="230032"/>
                  </a:lnTo>
                  <a:lnTo>
                    <a:pt x="59142" y="230952"/>
                  </a:lnTo>
                  <a:lnTo>
                    <a:pt x="64852" y="228489"/>
                  </a:lnTo>
                  <a:lnTo>
                    <a:pt x="70565" y="225172"/>
                  </a:lnTo>
                  <a:lnTo>
                    <a:pt x="79136" y="222353"/>
                  </a:lnTo>
                  <a:lnTo>
                    <a:pt x="107710" y="199290"/>
                  </a:lnTo>
                  <a:lnTo>
                    <a:pt x="113425" y="196955"/>
                  </a:lnTo>
                  <a:lnTo>
                    <a:pt x="119140" y="192742"/>
                  </a:lnTo>
                  <a:lnTo>
                    <a:pt x="122315" y="187695"/>
                  </a:lnTo>
                  <a:lnTo>
                    <a:pt x="132534" y="156618"/>
                  </a:lnTo>
                  <a:lnTo>
                    <a:pt x="134115" y="142562"/>
                  </a:lnTo>
                  <a:lnTo>
                    <a:pt x="140160" y="126257"/>
                  </a:lnTo>
                  <a:lnTo>
                    <a:pt x="141892" y="95482"/>
                  </a:lnTo>
                  <a:lnTo>
                    <a:pt x="139412" y="87318"/>
                  </a:lnTo>
                  <a:lnTo>
                    <a:pt x="136088" y="80515"/>
                  </a:lnTo>
                  <a:lnTo>
                    <a:pt x="133953" y="65846"/>
                  </a:lnTo>
                  <a:lnTo>
                    <a:pt x="133532" y="49437"/>
                  </a:lnTo>
                  <a:lnTo>
                    <a:pt x="132544" y="47124"/>
                  </a:lnTo>
                  <a:lnTo>
                    <a:pt x="130934" y="45581"/>
                  </a:lnTo>
                  <a:lnTo>
                    <a:pt x="128907" y="44553"/>
                  </a:lnTo>
                  <a:lnTo>
                    <a:pt x="127556" y="41962"/>
                  </a:lnTo>
                  <a:lnTo>
                    <a:pt x="124960" y="21561"/>
                  </a:lnTo>
                  <a:lnTo>
                    <a:pt x="124855" y="0"/>
                  </a:lnTo>
                  <a:lnTo>
                    <a:pt x="124855" y="42548"/>
                  </a:lnTo>
                  <a:lnTo>
                    <a:pt x="124855" y="45388"/>
                  </a:lnTo>
                  <a:lnTo>
                    <a:pt x="133192" y="88158"/>
                  </a:lnTo>
                  <a:lnTo>
                    <a:pt x="133323" y="95493"/>
                  </a:lnTo>
                  <a:lnTo>
                    <a:pt x="135921" y="101928"/>
                  </a:lnTo>
                  <a:lnTo>
                    <a:pt x="137947" y="104977"/>
                  </a:lnTo>
                  <a:lnTo>
                    <a:pt x="140799" y="118371"/>
                  </a:lnTo>
                  <a:lnTo>
                    <a:pt x="142882" y="143219"/>
                  </a:lnTo>
                  <a:lnTo>
                    <a:pt x="152579" y="170541"/>
                  </a:lnTo>
                  <a:lnTo>
                    <a:pt x="156227" y="176558"/>
                  </a:lnTo>
                  <a:lnTo>
                    <a:pt x="158568" y="188181"/>
                  </a:lnTo>
                  <a:lnTo>
                    <a:pt x="159031" y="195099"/>
                  </a:lnTo>
                  <a:lnTo>
                    <a:pt x="165014" y="203309"/>
                  </a:lnTo>
                  <a:lnTo>
                    <a:pt x="166916" y="211324"/>
                  </a:lnTo>
                  <a:lnTo>
                    <a:pt x="167708" y="230593"/>
                  </a:lnTo>
                  <a:lnTo>
                    <a:pt x="172265" y="230944"/>
                  </a:lnTo>
                  <a:lnTo>
                    <a:pt x="173607" y="231946"/>
                  </a:lnTo>
                  <a:lnTo>
                    <a:pt x="176290" y="2396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59"/>
            <p:cNvSpPr/>
            <p:nvPr/>
          </p:nvSpPr>
          <p:spPr>
            <a:xfrm>
              <a:off x="4186238" y="5880735"/>
              <a:ext cx="8573" cy="8573"/>
            </a:xfrm>
            <a:custGeom>
              <a:avLst/>
              <a:gdLst/>
              <a:ahLst/>
              <a:cxnLst/>
              <a:rect l="0" t="0" r="0" b="0"/>
              <a:pathLst>
                <a:path w="8573" h="8573">
                  <a:moveTo>
                    <a:pt x="0" y="0"/>
                  </a:moveTo>
                  <a:lnTo>
                    <a:pt x="0" y="4551"/>
                  </a:lnTo>
                  <a:lnTo>
                    <a:pt x="952" y="5891"/>
                  </a:lnTo>
                  <a:lnTo>
                    <a:pt x="8572" y="85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60"/>
            <p:cNvSpPr/>
            <p:nvPr/>
          </p:nvSpPr>
          <p:spPr>
            <a:xfrm>
              <a:off x="3766229" y="5872173"/>
              <a:ext cx="179979" cy="231448"/>
            </a:xfrm>
            <a:custGeom>
              <a:avLst/>
              <a:gdLst/>
              <a:ahLst/>
              <a:cxnLst/>
              <a:rect l="0" t="0" r="0" b="0"/>
              <a:pathLst>
                <a:path w="179979" h="231448">
                  <a:moveTo>
                    <a:pt x="145689" y="25707"/>
                  </a:moveTo>
                  <a:lnTo>
                    <a:pt x="141138" y="21156"/>
                  </a:lnTo>
                  <a:lnTo>
                    <a:pt x="138903" y="16382"/>
                  </a:lnTo>
                  <a:lnTo>
                    <a:pt x="137469" y="10107"/>
                  </a:lnTo>
                  <a:lnTo>
                    <a:pt x="129766" y="1317"/>
                  </a:lnTo>
                  <a:lnTo>
                    <a:pt x="126547" y="579"/>
                  </a:lnTo>
                  <a:lnTo>
                    <a:pt x="112704" y="0"/>
                  </a:lnTo>
                  <a:lnTo>
                    <a:pt x="103860" y="5883"/>
                  </a:lnTo>
                  <a:lnTo>
                    <a:pt x="90962" y="8721"/>
                  </a:lnTo>
                  <a:lnTo>
                    <a:pt x="77587" y="17730"/>
                  </a:lnTo>
                  <a:lnTo>
                    <a:pt x="54267" y="40970"/>
                  </a:lnTo>
                  <a:lnTo>
                    <a:pt x="28532" y="80894"/>
                  </a:lnTo>
                  <a:lnTo>
                    <a:pt x="5671" y="121204"/>
                  </a:lnTo>
                  <a:lnTo>
                    <a:pt x="2496" y="130380"/>
                  </a:lnTo>
                  <a:lnTo>
                    <a:pt x="0" y="172987"/>
                  </a:lnTo>
                  <a:lnTo>
                    <a:pt x="2515" y="179430"/>
                  </a:lnTo>
                  <a:lnTo>
                    <a:pt x="5856" y="185468"/>
                  </a:lnTo>
                  <a:lnTo>
                    <a:pt x="8689" y="194223"/>
                  </a:lnTo>
                  <a:lnTo>
                    <a:pt x="12727" y="199980"/>
                  </a:lnTo>
                  <a:lnTo>
                    <a:pt x="17697" y="203174"/>
                  </a:lnTo>
                  <a:lnTo>
                    <a:pt x="23081" y="205546"/>
                  </a:lnTo>
                  <a:lnTo>
                    <a:pt x="32587" y="212961"/>
                  </a:lnTo>
                  <a:lnTo>
                    <a:pt x="38305" y="213904"/>
                  </a:lnTo>
                  <a:lnTo>
                    <a:pt x="50583" y="214184"/>
                  </a:lnTo>
                  <a:lnTo>
                    <a:pt x="58334" y="211710"/>
                  </a:lnTo>
                  <a:lnTo>
                    <a:pt x="64954" y="208387"/>
                  </a:lnTo>
                  <a:lnTo>
                    <a:pt x="74036" y="205565"/>
                  </a:lnTo>
                  <a:lnTo>
                    <a:pt x="82760" y="200071"/>
                  </a:lnTo>
                  <a:lnTo>
                    <a:pt x="92330" y="196116"/>
                  </a:lnTo>
                  <a:lnTo>
                    <a:pt x="104902" y="184677"/>
                  </a:lnTo>
                  <a:lnTo>
                    <a:pt x="126114" y="146283"/>
                  </a:lnTo>
                  <a:lnTo>
                    <a:pt x="136720" y="104387"/>
                  </a:lnTo>
                  <a:lnTo>
                    <a:pt x="145325" y="61628"/>
                  </a:lnTo>
                  <a:lnTo>
                    <a:pt x="145581" y="49897"/>
                  </a:lnTo>
                  <a:lnTo>
                    <a:pt x="143101" y="43443"/>
                  </a:lnTo>
                  <a:lnTo>
                    <a:pt x="139776" y="37400"/>
                  </a:lnTo>
                  <a:lnTo>
                    <a:pt x="137466" y="27435"/>
                  </a:lnTo>
                  <a:lnTo>
                    <a:pt x="128576" y="17169"/>
                  </a:lnTo>
                  <a:lnTo>
                    <a:pt x="128543" y="58101"/>
                  </a:lnTo>
                  <a:lnTo>
                    <a:pt x="128543" y="98038"/>
                  </a:lnTo>
                  <a:lnTo>
                    <a:pt x="129496" y="139872"/>
                  </a:lnTo>
                  <a:lnTo>
                    <a:pt x="135329" y="156244"/>
                  </a:lnTo>
                  <a:lnTo>
                    <a:pt x="137833" y="176282"/>
                  </a:lnTo>
                  <a:lnTo>
                    <a:pt x="146394" y="188412"/>
                  </a:lnTo>
                  <a:lnTo>
                    <a:pt x="159117" y="202849"/>
                  </a:lnTo>
                  <a:lnTo>
                    <a:pt x="161182" y="208577"/>
                  </a:lnTo>
                  <a:lnTo>
                    <a:pt x="162685" y="210485"/>
                  </a:lnTo>
                  <a:lnTo>
                    <a:pt x="169351" y="215076"/>
                  </a:lnTo>
                  <a:lnTo>
                    <a:pt x="179978" y="2314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61"/>
            <p:cNvSpPr/>
            <p:nvPr/>
          </p:nvSpPr>
          <p:spPr>
            <a:xfrm>
              <a:off x="4134805" y="5675026"/>
              <a:ext cx="582928" cy="162848"/>
            </a:xfrm>
            <a:custGeom>
              <a:avLst/>
              <a:gdLst/>
              <a:ahLst/>
              <a:cxnLst/>
              <a:rect l="0" t="0" r="0" b="0"/>
              <a:pathLst>
                <a:path w="582928" h="162848">
                  <a:moveTo>
                    <a:pt x="582927" y="102839"/>
                  </a:moveTo>
                  <a:lnTo>
                    <a:pt x="578377" y="98288"/>
                  </a:lnTo>
                  <a:lnTo>
                    <a:pt x="571063" y="96054"/>
                  </a:lnTo>
                  <a:lnTo>
                    <a:pt x="529918" y="94297"/>
                  </a:lnTo>
                  <a:lnTo>
                    <a:pt x="510615" y="95225"/>
                  </a:lnTo>
                  <a:lnTo>
                    <a:pt x="483014" y="102045"/>
                  </a:lnTo>
                  <a:lnTo>
                    <a:pt x="445606" y="102792"/>
                  </a:lnTo>
                  <a:lnTo>
                    <a:pt x="405753" y="102836"/>
                  </a:lnTo>
                  <a:lnTo>
                    <a:pt x="364091" y="102839"/>
                  </a:lnTo>
                  <a:lnTo>
                    <a:pt x="322965" y="103792"/>
                  </a:lnTo>
                  <a:lnTo>
                    <a:pt x="305771" y="107778"/>
                  </a:lnTo>
                  <a:lnTo>
                    <a:pt x="270509" y="104350"/>
                  </a:lnTo>
                  <a:lnTo>
                    <a:pt x="229392" y="110666"/>
                  </a:lnTo>
                  <a:lnTo>
                    <a:pt x="188639" y="111368"/>
                  </a:lnTo>
                  <a:lnTo>
                    <a:pt x="150061" y="111408"/>
                  </a:lnTo>
                  <a:lnTo>
                    <a:pt x="140987" y="112363"/>
                  </a:lnTo>
                  <a:lnTo>
                    <a:pt x="102757" y="121994"/>
                  </a:lnTo>
                  <a:lnTo>
                    <a:pt x="84537" y="127260"/>
                  </a:lnTo>
                  <a:lnTo>
                    <a:pt x="43036" y="128542"/>
                  </a:lnTo>
                  <a:lnTo>
                    <a:pt x="18839" y="128556"/>
                  </a:lnTo>
                  <a:lnTo>
                    <a:pt x="8967" y="136776"/>
                  </a:lnTo>
                  <a:lnTo>
                    <a:pt x="0" y="137129"/>
                  </a:lnTo>
                  <a:lnTo>
                    <a:pt x="8217" y="137129"/>
                  </a:lnTo>
                  <a:lnTo>
                    <a:pt x="8466" y="132578"/>
                  </a:lnTo>
                  <a:lnTo>
                    <a:pt x="9453" y="131237"/>
                  </a:lnTo>
                  <a:lnTo>
                    <a:pt x="15942" y="128910"/>
                  </a:lnTo>
                  <a:lnTo>
                    <a:pt x="16608" y="126173"/>
                  </a:lnTo>
                  <a:lnTo>
                    <a:pt x="16787" y="124110"/>
                  </a:lnTo>
                  <a:lnTo>
                    <a:pt x="17858" y="122735"/>
                  </a:lnTo>
                  <a:lnTo>
                    <a:pt x="21588" y="121207"/>
                  </a:lnTo>
                  <a:lnTo>
                    <a:pt x="22964" y="119847"/>
                  </a:lnTo>
                  <a:lnTo>
                    <a:pt x="24492" y="115796"/>
                  </a:lnTo>
                  <a:lnTo>
                    <a:pt x="25852" y="114334"/>
                  </a:lnTo>
                  <a:lnTo>
                    <a:pt x="29904" y="112710"/>
                  </a:lnTo>
                  <a:lnTo>
                    <a:pt x="31365" y="111325"/>
                  </a:lnTo>
                  <a:lnTo>
                    <a:pt x="32989" y="107245"/>
                  </a:lnTo>
                  <a:lnTo>
                    <a:pt x="34374" y="105777"/>
                  </a:lnTo>
                  <a:lnTo>
                    <a:pt x="38453" y="104145"/>
                  </a:lnTo>
                  <a:lnTo>
                    <a:pt x="39922" y="102757"/>
                  </a:lnTo>
                  <a:lnTo>
                    <a:pt x="41554" y="98675"/>
                  </a:lnTo>
                  <a:lnTo>
                    <a:pt x="42942" y="97205"/>
                  </a:lnTo>
                  <a:lnTo>
                    <a:pt x="47024" y="95573"/>
                  </a:lnTo>
                  <a:lnTo>
                    <a:pt x="48494" y="94185"/>
                  </a:lnTo>
                  <a:lnTo>
                    <a:pt x="58699" y="78700"/>
                  </a:lnTo>
                  <a:lnTo>
                    <a:pt x="65638" y="70590"/>
                  </a:lnTo>
                  <a:lnTo>
                    <a:pt x="67707" y="62592"/>
                  </a:lnTo>
                  <a:lnTo>
                    <a:pt x="68190" y="57011"/>
                  </a:lnTo>
                  <a:lnTo>
                    <a:pt x="69272" y="55142"/>
                  </a:lnTo>
                  <a:lnTo>
                    <a:pt x="70946" y="53896"/>
                  </a:lnTo>
                  <a:lnTo>
                    <a:pt x="73014" y="53065"/>
                  </a:lnTo>
                  <a:lnTo>
                    <a:pt x="74392" y="51559"/>
                  </a:lnTo>
                  <a:lnTo>
                    <a:pt x="79146" y="42298"/>
                  </a:lnTo>
                  <a:lnTo>
                    <a:pt x="84423" y="35847"/>
                  </a:lnTo>
                  <a:lnTo>
                    <a:pt x="85338" y="30178"/>
                  </a:lnTo>
                  <a:lnTo>
                    <a:pt x="85608" y="22467"/>
                  </a:lnTo>
                  <a:lnTo>
                    <a:pt x="86599" y="20682"/>
                  </a:lnTo>
                  <a:lnTo>
                    <a:pt x="88212" y="19493"/>
                  </a:lnTo>
                  <a:lnTo>
                    <a:pt x="93094" y="17584"/>
                  </a:lnTo>
                  <a:lnTo>
                    <a:pt x="93761" y="14783"/>
                  </a:lnTo>
                  <a:lnTo>
                    <a:pt x="94295" y="0"/>
                  </a:lnTo>
                  <a:lnTo>
                    <a:pt x="86914" y="7353"/>
                  </a:lnTo>
                  <a:lnTo>
                    <a:pt x="81524" y="8189"/>
                  </a:lnTo>
                  <a:lnTo>
                    <a:pt x="80066" y="9259"/>
                  </a:lnTo>
                  <a:lnTo>
                    <a:pt x="78446" y="12988"/>
                  </a:lnTo>
                  <a:lnTo>
                    <a:pt x="76453" y="23143"/>
                  </a:lnTo>
                  <a:lnTo>
                    <a:pt x="71334" y="31494"/>
                  </a:lnTo>
                  <a:lnTo>
                    <a:pt x="69803" y="37158"/>
                  </a:lnTo>
                  <a:lnTo>
                    <a:pt x="68442" y="39049"/>
                  </a:lnTo>
                  <a:lnTo>
                    <a:pt x="66582" y="40310"/>
                  </a:lnTo>
                  <a:lnTo>
                    <a:pt x="61976" y="42663"/>
                  </a:lnTo>
                  <a:lnTo>
                    <a:pt x="56753" y="46884"/>
                  </a:lnTo>
                  <a:lnTo>
                    <a:pt x="53797" y="51935"/>
                  </a:lnTo>
                  <a:lnTo>
                    <a:pt x="50791" y="65762"/>
                  </a:lnTo>
                  <a:lnTo>
                    <a:pt x="36623" y="85698"/>
                  </a:lnTo>
                  <a:lnTo>
                    <a:pt x="34373" y="91411"/>
                  </a:lnTo>
                  <a:lnTo>
                    <a:pt x="28704" y="99982"/>
                  </a:lnTo>
                  <a:lnTo>
                    <a:pt x="27043" y="105697"/>
                  </a:lnTo>
                  <a:lnTo>
                    <a:pt x="25648" y="107602"/>
                  </a:lnTo>
                  <a:lnTo>
                    <a:pt x="23765" y="108871"/>
                  </a:lnTo>
                  <a:lnTo>
                    <a:pt x="21558" y="109718"/>
                  </a:lnTo>
                  <a:lnTo>
                    <a:pt x="20086" y="111236"/>
                  </a:lnTo>
                  <a:lnTo>
                    <a:pt x="17530" y="118644"/>
                  </a:lnTo>
                  <a:lnTo>
                    <a:pt x="17177" y="127247"/>
                  </a:lnTo>
                  <a:lnTo>
                    <a:pt x="24526" y="135822"/>
                  </a:lnTo>
                  <a:lnTo>
                    <a:pt x="25363" y="141293"/>
                  </a:lnTo>
                  <a:lnTo>
                    <a:pt x="26432" y="142762"/>
                  </a:lnTo>
                  <a:lnTo>
                    <a:pt x="28098" y="143742"/>
                  </a:lnTo>
                  <a:lnTo>
                    <a:pt x="34994" y="145121"/>
                  </a:lnTo>
                  <a:lnTo>
                    <a:pt x="37616" y="145315"/>
                  </a:lnTo>
                  <a:lnTo>
                    <a:pt x="43069" y="148070"/>
                  </a:lnTo>
                  <a:lnTo>
                    <a:pt x="48668" y="151517"/>
                  </a:lnTo>
                  <a:lnTo>
                    <a:pt x="60023" y="153729"/>
                  </a:lnTo>
                  <a:lnTo>
                    <a:pt x="75248" y="155155"/>
                  </a:lnTo>
                  <a:lnTo>
                    <a:pt x="95961" y="161646"/>
                  </a:lnTo>
                  <a:lnTo>
                    <a:pt x="135390" y="162826"/>
                  </a:lnTo>
                  <a:lnTo>
                    <a:pt x="162875" y="1628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62"/>
            <p:cNvSpPr/>
            <p:nvPr/>
          </p:nvSpPr>
          <p:spPr>
            <a:xfrm>
              <a:off x="4014903" y="5915025"/>
              <a:ext cx="85611" cy="154306"/>
            </a:xfrm>
            <a:custGeom>
              <a:avLst/>
              <a:gdLst/>
              <a:ahLst/>
              <a:cxnLst/>
              <a:rect l="0" t="0" r="0" b="0"/>
              <a:pathLst>
                <a:path w="85611" h="154306">
                  <a:moveTo>
                    <a:pt x="68465" y="0"/>
                  </a:moveTo>
                  <a:lnTo>
                    <a:pt x="53842" y="13670"/>
                  </a:lnTo>
                  <a:lnTo>
                    <a:pt x="48313" y="15600"/>
                  </a:lnTo>
                  <a:lnTo>
                    <a:pt x="46458" y="17068"/>
                  </a:lnTo>
                  <a:lnTo>
                    <a:pt x="19522" y="59492"/>
                  </a:lnTo>
                  <a:lnTo>
                    <a:pt x="17185" y="65494"/>
                  </a:lnTo>
                  <a:lnTo>
                    <a:pt x="11466" y="74227"/>
                  </a:lnTo>
                  <a:lnTo>
                    <a:pt x="8396" y="82847"/>
                  </a:lnTo>
                  <a:lnTo>
                    <a:pt x="2830" y="91434"/>
                  </a:lnTo>
                  <a:lnTo>
                    <a:pt x="757" y="100011"/>
                  </a:lnTo>
                  <a:lnTo>
                    <a:pt x="0" y="118850"/>
                  </a:lnTo>
                  <a:lnTo>
                    <a:pt x="2476" y="126800"/>
                  </a:lnTo>
                  <a:lnTo>
                    <a:pt x="10471" y="138790"/>
                  </a:lnTo>
                  <a:lnTo>
                    <a:pt x="20285" y="148913"/>
                  </a:lnTo>
                  <a:lnTo>
                    <a:pt x="25779" y="151908"/>
                  </a:lnTo>
                  <a:lnTo>
                    <a:pt x="37067" y="153831"/>
                  </a:lnTo>
                  <a:lnTo>
                    <a:pt x="85610" y="1543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63"/>
            <p:cNvSpPr/>
            <p:nvPr/>
          </p:nvSpPr>
          <p:spPr>
            <a:xfrm>
              <a:off x="4177667" y="5932170"/>
              <a:ext cx="25716" cy="154306"/>
            </a:xfrm>
            <a:custGeom>
              <a:avLst/>
              <a:gdLst/>
              <a:ahLst/>
              <a:cxnLst/>
              <a:rect l="0" t="0" r="0" b="0"/>
              <a:pathLst>
                <a:path w="25716" h="154306">
                  <a:moveTo>
                    <a:pt x="8571" y="0"/>
                  </a:moveTo>
                  <a:lnTo>
                    <a:pt x="1190" y="0"/>
                  </a:lnTo>
                  <a:lnTo>
                    <a:pt x="793" y="953"/>
                  </a:lnTo>
                  <a:lnTo>
                    <a:pt x="0" y="41711"/>
                  </a:lnTo>
                  <a:lnTo>
                    <a:pt x="2539" y="49653"/>
                  </a:lnTo>
                  <a:lnTo>
                    <a:pt x="5890" y="56358"/>
                  </a:lnTo>
                  <a:lnTo>
                    <a:pt x="8041" y="70964"/>
                  </a:lnTo>
                  <a:lnTo>
                    <a:pt x="8561" y="113001"/>
                  </a:lnTo>
                  <a:lnTo>
                    <a:pt x="11106" y="119438"/>
                  </a:lnTo>
                  <a:lnTo>
                    <a:pt x="14460" y="125473"/>
                  </a:lnTo>
                  <a:lnTo>
                    <a:pt x="16613" y="137110"/>
                  </a:lnTo>
                  <a:lnTo>
                    <a:pt x="17038" y="144029"/>
                  </a:lnTo>
                  <a:lnTo>
                    <a:pt x="25715" y="1543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16"/>
          <p:cNvGrpSpPr/>
          <p:nvPr/>
        </p:nvGrpSpPr>
        <p:grpSpPr>
          <a:xfrm>
            <a:off x="5507594" y="5614988"/>
            <a:ext cx="1104662" cy="497206"/>
            <a:chOff x="5507594" y="5614988"/>
            <a:chExt cx="1104662" cy="497206"/>
          </a:xfrm>
        </p:grpSpPr>
        <p:sp>
          <p:nvSpPr>
            <p:cNvPr id="47" name="SMARTInkShape-64"/>
            <p:cNvSpPr/>
            <p:nvPr/>
          </p:nvSpPr>
          <p:spPr>
            <a:xfrm>
              <a:off x="5507594" y="5614988"/>
              <a:ext cx="907484" cy="248603"/>
            </a:xfrm>
            <a:custGeom>
              <a:avLst/>
              <a:gdLst/>
              <a:ahLst/>
              <a:cxnLst/>
              <a:rect l="0" t="0" r="0" b="0"/>
              <a:pathLst>
                <a:path w="907484" h="248603">
                  <a:moveTo>
                    <a:pt x="7381" y="162877"/>
                  </a:moveTo>
                  <a:lnTo>
                    <a:pt x="2830" y="162877"/>
                  </a:lnTo>
                  <a:lnTo>
                    <a:pt x="1489" y="161925"/>
                  </a:lnTo>
                  <a:lnTo>
                    <a:pt x="596" y="160337"/>
                  </a:lnTo>
                  <a:lnTo>
                    <a:pt x="0" y="158326"/>
                  </a:lnTo>
                  <a:lnTo>
                    <a:pt x="555" y="156986"/>
                  </a:lnTo>
                  <a:lnTo>
                    <a:pt x="1878" y="156092"/>
                  </a:lnTo>
                  <a:lnTo>
                    <a:pt x="6294" y="154658"/>
                  </a:lnTo>
                  <a:lnTo>
                    <a:pt x="36071" y="154305"/>
                  </a:lnTo>
                  <a:lnTo>
                    <a:pt x="41722" y="151765"/>
                  </a:lnTo>
                  <a:lnTo>
                    <a:pt x="47409" y="148413"/>
                  </a:lnTo>
                  <a:lnTo>
                    <a:pt x="84004" y="137736"/>
                  </a:lnTo>
                  <a:lnTo>
                    <a:pt x="105595" y="136283"/>
                  </a:lnTo>
                  <a:lnTo>
                    <a:pt x="133028" y="129388"/>
                  </a:lnTo>
                  <a:lnTo>
                    <a:pt x="170421" y="128634"/>
                  </a:lnTo>
                  <a:lnTo>
                    <a:pt x="204746" y="127641"/>
                  </a:lnTo>
                  <a:lnTo>
                    <a:pt x="247256" y="120544"/>
                  </a:lnTo>
                  <a:lnTo>
                    <a:pt x="288472" y="117521"/>
                  </a:lnTo>
                  <a:lnTo>
                    <a:pt x="309425" y="113243"/>
                  </a:lnTo>
                  <a:lnTo>
                    <a:pt x="352245" y="111600"/>
                  </a:lnTo>
                  <a:lnTo>
                    <a:pt x="386559" y="110510"/>
                  </a:lnTo>
                  <a:lnTo>
                    <a:pt x="420440" y="104064"/>
                  </a:lnTo>
                  <a:lnTo>
                    <a:pt x="455146" y="107272"/>
                  </a:lnTo>
                  <a:lnTo>
                    <a:pt x="495436" y="103256"/>
                  </a:lnTo>
                  <a:lnTo>
                    <a:pt x="535985" y="102892"/>
                  </a:lnTo>
                  <a:lnTo>
                    <a:pt x="558872" y="107813"/>
                  </a:lnTo>
                  <a:lnTo>
                    <a:pt x="576022" y="105710"/>
                  </a:lnTo>
                  <a:lnTo>
                    <a:pt x="617193" y="111162"/>
                  </a:lnTo>
                  <a:lnTo>
                    <a:pt x="657766" y="111431"/>
                  </a:lnTo>
                  <a:lnTo>
                    <a:pt x="699407" y="111442"/>
                  </a:lnTo>
                  <a:lnTo>
                    <a:pt x="738507" y="111442"/>
                  </a:lnTo>
                  <a:lnTo>
                    <a:pt x="772828" y="111442"/>
                  </a:lnTo>
                  <a:lnTo>
                    <a:pt x="778744" y="108902"/>
                  </a:lnTo>
                  <a:lnTo>
                    <a:pt x="784549" y="105550"/>
                  </a:lnTo>
                  <a:lnTo>
                    <a:pt x="796036" y="103399"/>
                  </a:lnTo>
                  <a:lnTo>
                    <a:pt x="816053" y="102901"/>
                  </a:lnTo>
                  <a:lnTo>
                    <a:pt x="821768" y="100343"/>
                  </a:lnTo>
                  <a:lnTo>
                    <a:pt x="827483" y="96984"/>
                  </a:lnTo>
                  <a:lnTo>
                    <a:pt x="833199" y="95491"/>
                  </a:lnTo>
                  <a:lnTo>
                    <a:pt x="835104" y="96046"/>
                  </a:lnTo>
                  <a:lnTo>
                    <a:pt x="836373" y="97368"/>
                  </a:lnTo>
                  <a:lnTo>
                    <a:pt x="837220" y="99202"/>
                  </a:lnTo>
                  <a:lnTo>
                    <a:pt x="838737" y="99472"/>
                  </a:lnTo>
                  <a:lnTo>
                    <a:pt x="854470" y="94555"/>
                  </a:lnTo>
                  <a:lnTo>
                    <a:pt x="864631" y="94297"/>
                  </a:lnTo>
                  <a:lnTo>
                    <a:pt x="848709" y="78375"/>
                  </a:lnTo>
                  <a:lnTo>
                    <a:pt x="840212" y="77259"/>
                  </a:lnTo>
                  <a:lnTo>
                    <a:pt x="832326" y="71282"/>
                  </a:lnTo>
                  <a:lnTo>
                    <a:pt x="823347" y="68936"/>
                  </a:lnTo>
                  <a:lnTo>
                    <a:pt x="822821" y="67864"/>
                  </a:lnTo>
                  <a:lnTo>
                    <a:pt x="822236" y="64134"/>
                  </a:lnTo>
                  <a:lnTo>
                    <a:pt x="821128" y="62758"/>
                  </a:lnTo>
                  <a:lnTo>
                    <a:pt x="806180" y="52733"/>
                  </a:lnTo>
                  <a:lnTo>
                    <a:pt x="797379" y="44168"/>
                  </a:lnTo>
                  <a:lnTo>
                    <a:pt x="791894" y="43249"/>
                  </a:lnTo>
                  <a:lnTo>
                    <a:pt x="790422" y="42167"/>
                  </a:lnTo>
                  <a:lnTo>
                    <a:pt x="788787" y="38426"/>
                  </a:lnTo>
                  <a:lnTo>
                    <a:pt x="787398" y="37047"/>
                  </a:lnTo>
                  <a:lnTo>
                    <a:pt x="783316" y="35515"/>
                  </a:lnTo>
                  <a:lnTo>
                    <a:pt x="781845" y="34154"/>
                  </a:lnTo>
                  <a:lnTo>
                    <a:pt x="779293" y="27016"/>
                  </a:lnTo>
                  <a:lnTo>
                    <a:pt x="776538" y="26294"/>
                  </a:lnTo>
                  <a:lnTo>
                    <a:pt x="771559" y="25831"/>
                  </a:lnTo>
                  <a:lnTo>
                    <a:pt x="770878" y="23228"/>
                  </a:lnTo>
                  <a:lnTo>
                    <a:pt x="770696" y="21200"/>
                  </a:lnTo>
                  <a:lnTo>
                    <a:pt x="769623" y="19848"/>
                  </a:lnTo>
                  <a:lnTo>
                    <a:pt x="765891" y="18346"/>
                  </a:lnTo>
                  <a:lnTo>
                    <a:pt x="764514" y="16993"/>
                  </a:lnTo>
                  <a:lnTo>
                    <a:pt x="761868" y="8956"/>
                  </a:lnTo>
                  <a:lnTo>
                    <a:pt x="753197" y="10"/>
                  </a:lnTo>
                  <a:lnTo>
                    <a:pt x="744626" y="0"/>
                  </a:lnTo>
                  <a:lnTo>
                    <a:pt x="757634" y="0"/>
                  </a:lnTo>
                  <a:lnTo>
                    <a:pt x="759010" y="952"/>
                  </a:lnTo>
                  <a:lnTo>
                    <a:pt x="759927" y="2540"/>
                  </a:lnTo>
                  <a:lnTo>
                    <a:pt x="760539" y="4550"/>
                  </a:lnTo>
                  <a:lnTo>
                    <a:pt x="761899" y="5891"/>
                  </a:lnTo>
                  <a:lnTo>
                    <a:pt x="765950" y="7380"/>
                  </a:lnTo>
                  <a:lnTo>
                    <a:pt x="767411" y="8730"/>
                  </a:lnTo>
                  <a:lnTo>
                    <a:pt x="769035" y="12770"/>
                  </a:lnTo>
                  <a:lnTo>
                    <a:pt x="770420" y="14228"/>
                  </a:lnTo>
                  <a:lnTo>
                    <a:pt x="774499" y="15849"/>
                  </a:lnTo>
                  <a:lnTo>
                    <a:pt x="775968" y="17233"/>
                  </a:lnTo>
                  <a:lnTo>
                    <a:pt x="777600" y="21311"/>
                  </a:lnTo>
                  <a:lnTo>
                    <a:pt x="778988" y="22780"/>
                  </a:lnTo>
                  <a:lnTo>
                    <a:pt x="783070" y="24411"/>
                  </a:lnTo>
                  <a:lnTo>
                    <a:pt x="793452" y="26412"/>
                  </a:lnTo>
                  <a:lnTo>
                    <a:pt x="801843" y="31532"/>
                  </a:lnTo>
                  <a:lnTo>
                    <a:pt x="810361" y="34425"/>
                  </a:lnTo>
                  <a:lnTo>
                    <a:pt x="830871" y="49476"/>
                  </a:lnTo>
                  <a:lnTo>
                    <a:pt x="833552" y="50129"/>
                  </a:lnTo>
                  <a:lnTo>
                    <a:pt x="847533" y="58048"/>
                  </a:lnTo>
                  <a:lnTo>
                    <a:pt x="850375" y="58701"/>
                  </a:lnTo>
                  <a:lnTo>
                    <a:pt x="864457" y="67709"/>
                  </a:lnTo>
                  <a:lnTo>
                    <a:pt x="868681" y="68192"/>
                  </a:lnTo>
                  <a:lnTo>
                    <a:pt x="873734" y="70947"/>
                  </a:lnTo>
                  <a:lnTo>
                    <a:pt x="879154" y="74394"/>
                  </a:lnTo>
                  <a:lnTo>
                    <a:pt x="888687" y="76789"/>
                  </a:lnTo>
                  <a:lnTo>
                    <a:pt x="898525" y="85363"/>
                  </a:lnTo>
                  <a:lnTo>
                    <a:pt x="906267" y="85693"/>
                  </a:lnTo>
                  <a:lnTo>
                    <a:pt x="906676" y="86656"/>
                  </a:lnTo>
                  <a:lnTo>
                    <a:pt x="907483" y="94192"/>
                  </a:lnTo>
                  <a:lnTo>
                    <a:pt x="866687" y="135104"/>
                  </a:lnTo>
                  <a:lnTo>
                    <a:pt x="825576" y="177167"/>
                  </a:lnTo>
                  <a:lnTo>
                    <a:pt x="823461" y="182880"/>
                  </a:lnTo>
                  <a:lnTo>
                    <a:pt x="817441" y="188595"/>
                  </a:lnTo>
                  <a:lnTo>
                    <a:pt x="810320" y="194310"/>
                  </a:lnTo>
                  <a:lnTo>
                    <a:pt x="789894" y="222885"/>
                  </a:lnTo>
                  <a:lnTo>
                    <a:pt x="789089" y="225742"/>
                  </a:lnTo>
                  <a:lnTo>
                    <a:pt x="787600" y="227647"/>
                  </a:lnTo>
                  <a:lnTo>
                    <a:pt x="781905" y="231281"/>
                  </a:lnTo>
                  <a:lnTo>
                    <a:pt x="780239" y="235506"/>
                  </a:lnTo>
                  <a:lnTo>
                    <a:pt x="778906" y="2486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65"/>
            <p:cNvSpPr/>
            <p:nvPr/>
          </p:nvSpPr>
          <p:spPr>
            <a:xfrm>
              <a:off x="5832159" y="5786441"/>
              <a:ext cx="205736" cy="274308"/>
            </a:xfrm>
            <a:custGeom>
              <a:avLst/>
              <a:gdLst/>
              <a:ahLst/>
              <a:cxnLst/>
              <a:rect l="0" t="0" r="0" b="0"/>
              <a:pathLst>
                <a:path w="205736" h="274308">
                  <a:moveTo>
                    <a:pt x="8571" y="42859"/>
                  </a:moveTo>
                  <a:lnTo>
                    <a:pt x="8571" y="81165"/>
                  </a:lnTo>
                  <a:lnTo>
                    <a:pt x="7618" y="96543"/>
                  </a:lnTo>
                  <a:lnTo>
                    <a:pt x="2679" y="109460"/>
                  </a:lnTo>
                  <a:lnTo>
                    <a:pt x="234" y="148036"/>
                  </a:lnTo>
                  <a:lnTo>
                    <a:pt x="1021" y="165569"/>
                  </a:lnTo>
                  <a:lnTo>
                    <a:pt x="8046" y="205727"/>
                  </a:lnTo>
                  <a:lnTo>
                    <a:pt x="8558" y="247846"/>
                  </a:lnTo>
                  <a:lnTo>
                    <a:pt x="8571" y="274307"/>
                  </a:lnTo>
                  <a:lnTo>
                    <a:pt x="8571" y="262384"/>
                  </a:lnTo>
                  <a:lnTo>
                    <a:pt x="6031" y="256948"/>
                  </a:lnTo>
                  <a:lnTo>
                    <a:pt x="4020" y="254165"/>
                  </a:lnTo>
                  <a:lnTo>
                    <a:pt x="1190" y="241146"/>
                  </a:lnTo>
                  <a:lnTo>
                    <a:pt x="30" y="199623"/>
                  </a:lnTo>
                  <a:lnTo>
                    <a:pt x="0" y="159041"/>
                  </a:lnTo>
                  <a:lnTo>
                    <a:pt x="951" y="117946"/>
                  </a:lnTo>
                  <a:lnTo>
                    <a:pt x="10581" y="77195"/>
                  </a:lnTo>
                  <a:lnTo>
                    <a:pt x="25618" y="37322"/>
                  </a:lnTo>
                  <a:lnTo>
                    <a:pt x="34833" y="19152"/>
                  </a:lnTo>
                  <a:lnTo>
                    <a:pt x="45826" y="6109"/>
                  </a:lnTo>
                  <a:lnTo>
                    <a:pt x="51481" y="2713"/>
                  </a:lnTo>
                  <a:lnTo>
                    <a:pt x="66888" y="156"/>
                  </a:lnTo>
                  <a:lnTo>
                    <a:pt x="88686" y="0"/>
                  </a:lnTo>
                  <a:lnTo>
                    <a:pt x="94343" y="2538"/>
                  </a:lnTo>
                  <a:lnTo>
                    <a:pt x="105736" y="11928"/>
                  </a:lnTo>
                  <a:lnTo>
                    <a:pt x="108905" y="17364"/>
                  </a:lnTo>
                  <a:lnTo>
                    <a:pt x="112060" y="31459"/>
                  </a:lnTo>
                  <a:lnTo>
                    <a:pt x="117234" y="40963"/>
                  </a:lnTo>
                  <a:lnTo>
                    <a:pt x="119941" y="80900"/>
                  </a:lnTo>
                  <a:lnTo>
                    <a:pt x="119039" y="96464"/>
                  </a:lnTo>
                  <a:lnTo>
                    <a:pt x="113224" y="113279"/>
                  </a:lnTo>
                  <a:lnTo>
                    <a:pt x="112630" y="118381"/>
                  </a:lnTo>
                  <a:lnTo>
                    <a:pt x="110328" y="122734"/>
                  </a:lnTo>
                  <a:lnTo>
                    <a:pt x="98027" y="136566"/>
                  </a:lnTo>
                  <a:lnTo>
                    <a:pt x="90483" y="153021"/>
                  </a:lnTo>
                  <a:lnTo>
                    <a:pt x="85298" y="158495"/>
                  </a:lnTo>
                  <a:lnTo>
                    <a:pt x="82583" y="159955"/>
                  </a:lnTo>
                  <a:lnTo>
                    <a:pt x="80772" y="161880"/>
                  </a:lnTo>
                  <a:lnTo>
                    <a:pt x="69912" y="178398"/>
                  </a:lnTo>
                  <a:lnTo>
                    <a:pt x="66631" y="179298"/>
                  </a:lnTo>
                  <a:lnTo>
                    <a:pt x="60040" y="180015"/>
                  </a:lnTo>
                  <a:lnTo>
                    <a:pt x="60007" y="171799"/>
                  </a:lnTo>
                  <a:lnTo>
                    <a:pt x="75855" y="155600"/>
                  </a:lnTo>
                  <a:lnTo>
                    <a:pt x="83739" y="153606"/>
                  </a:lnTo>
                  <a:lnTo>
                    <a:pt x="88969" y="149865"/>
                  </a:lnTo>
                  <a:lnTo>
                    <a:pt x="92650" y="149439"/>
                  </a:lnTo>
                  <a:lnTo>
                    <a:pt x="105979" y="151485"/>
                  </a:lnTo>
                  <a:lnTo>
                    <a:pt x="122528" y="146675"/>
                  </a:lnTo>
                  <a:lnTo>
                    <a:pt x="125500" y="147312"/>
                  </a:lnTo>
                  <a:lnTo>
                    <a:pt x="137113" y="152639"/>
                  </a:lnTo>
                  <a:lnTo>
                    <a:pt x="151440" y="155035"/>
                  </a:lnTo>
                  <a:lnTo>
                    <a:pt x="162874" y="161044"/>
                  </a:lnTo>
                  <a:lnTo>
                    <a:pt x="165732" y="161653"/>
                  </a:lnTo>
                  <a:lnTo>
                    <a:pt x="196195" y="179920"/>
                  </a:lnTo>
                  <a:lnTo>
                    <a:pt x="200862" y="184103"/>
                  </a:lnTo>
                  <a:lnTo>
                    <a:pt x="203571" y="189137"/>
                  </a:lnTo>
                  <a:lnTo>
                    <a:pt x="205453" y="202951"/>
                  </a:lnTo>
                  <a:lnTo>
                    <a:pt x="205735" y="234312"/>
                  </a:lnTo>
                  <a:lnTo>
                    <a:pt x="204783" y="236217"/>
                  </a:lnTo>
                  <a:lnTo>
                    <a:pt x="203197" y="237487"/>
                  </a:lnTo>
                  <a:lnTo>
                    <a:pt x="201187" y="238334"/>
                  </a:lnTo>
                  <a:lnTo>
                    <a:pt x="199846" y="239850"/>
                  </a:lnTo>
                  <a:lnTo>
                    <a:pt x="195156" y="249129"/>
                  </a:lnTo>
                  <a:lnTo>
                    <a:pt x="192968" y="251810"/>
                  </a:lnTo>
                  <a:lnTo>
                    <a:pt x="187998" y="254789"/>
                  </a:lnTo>
                  <a:lnTo>
                    <a:pt x="157932" y="265809"/>
                  </a:lnTo>
                  <a:lnTo>
                    <a:pt x="145883" y="272354"/>
                  </a:lnTo>
                  <a:lnTo>
                    <a:pt x="108940" y="274283"/>
                  </a:lnTo>
                  <a:lnTo>
                    <a:pt x="103026" y="271761"/>
                  </a:lnTo>
                  <a:lnTo>
                    <a:pt x="97224" y="268418"/>
                  </a:lnTo>
                  <a:lnTo>
                    <a:pt x="87649" y="266536"/>
                  </a:lnTo>
                  <a:lnTo>
                    <a:pt x="71466" y="265848"/>
                  </a:lnTo>
                  <a:lnTo>
                    <a:pt x="59634" y="258973"/>
                  </a:lnTo>
                  <a:lnTo>
                    <a:pt x="44532" y="257277"/>
                  </a:lnTo>
                  <a:lnTo>
                    <a:pt x="34289" y="2485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66"/>
            <p:cNvSpPr/>
            <p:nvPr/>
          </p:nvSpPr>
          <p:spPr>
            <a:xfrm>
              <a:off x="6097940" y="5855053"/>
              <a:ext cx="145699" cy="205705"/>
            </a:xfrm>
            <a:custGeom>
              <a:avLst/>
              <a:gdLst/>
              <a:ahLst/>
              <a:cxnLst/>
              <a:rect l="0" t="0" r="0" b="0"/>
              <a:pathLst>
                <a:path w="145699" h="205705">
                  <a:moveTo>
                    <a:pt x="128553" y="51399"/>
                  </a:moveTo>
                  <a:lnTo>
                    <a:pt x="124002" y="46849"/>
                  </a:lnTo>
                  <a:lnTo>
                    <a:pt x="114883" y="24994"/>
                  </a:lnTo>
                  <a:lnTo>
                    <a:pt x="112952" y="16487"/>
                  </a:lnTo>
                  <a:lnTo>
                    <a:pt x="111485" y="13836"/>
                  </a:lnTo>
                  <a:lnTo>
                    <a:pt x="109554" y="12070"/>
                  </a:lnTo>
                  <a:lnTo>
                    <a:pt x="107315" y="10892"/>
                  </a:lnTo>
                  <a:lnTo>
                    <a:pt x="105822" y="9155"/>
                  </a:lnTo>
                  <a:lnTo>
                    <a:pt x="104162" y="4684"/>
                  </a:lnTo>
                  <a:lnTo>
                    <a:pt x="102768" y="3111"/>
                  </a:lnTo>
                  <a:lnTo>
                    <a:pt x="98678" y="1363"/>
                  </a:lnTo>
                  <a:lnTo>
                    <a:pt x="77056" y="0"/>
                  </a:lnTo>
                  <a:lnTo>
                    <a:pt x="69787" y="2521"/>
                  </a:lnTo>
                  <a:lnTo>
                    <a:pt x="66516" y="4526"/>
                  </a:lnTo>
                  <a:lnTo>
                    <a:pt x="64335" y="6816"/>
                  </a:lnTo>
                  <a:lnTo>
                    <a:pt x="61911" y="11899"/>
                  </a:lnTo>
                  <a:lnTo>
                    <a:pt x="55754" y="17334"/>
                  </a:lnTo>
                  <a:lnTo>
                    <a:pt x="40830" y="28584"/>
                  </a:lnTo>
                  <a:lnTo>
                    <a:pt x="14275" y="67029"/>
                  </a:lnTo>
                  <a:lnTo>
                    <a:pt x="2982" y="105770"/>
                  </a:lnTo>
                  <a:lnTo>
                    <a:pt x="142" y="145702"/>
                  </a:lnTo>
                  <a:lnTo>
                    <a:pt x="0" y="164007"/>
                  </a:lnTo>
                  <a:lnTo>
                    <a:pt x="2521" y="170662"/>
                  </a:lnTo>
                  <a:lnTo>
                    <a:pt x="5863" y="176795"/>
                  </a:lnTo>
                  <a:lnTo>
                    <a:pt x="8698" y="185603"/>
                  </a:lnTo>
                  <a:lnTo>
                    <a:pt x="14195" y="194245"/>
                  </a:lnTo>
                  <a:lnTo>
                    <a:pt x="15814" y="199976"/>
                  </a:lnTo>
                  <a:lnTo>
                    <a:pt x="17198" y="201886"/>
                  </a:lnTo>
                  <a:lnTo>
                    <a:pt x="19074" y="203159"/>
                  </a:lnTo>
                  <a:lnTo>
                    <a:pt x="24377" y="205202"/>
                  </a:lnTo>
                  <a:lnTo>
                    <a:pt x="37500" y="205660"/>
                  </a:lnTo>
                  <a:lnTo>
                    <a:pt x="43000" y="203145"/>
                  </a:lnTo>
                  <a:lnTo>
                    <a:pt x="54291" y="193769"/>
                  </a:lnTo>
                  <a:lnTo>
                    <a:pt x="57448" y="188335"/>
                  </a:lnTo>
                  <a:lnTo>
                    <a:pt x="59803" y="182745"/>
                  </a:lnTo>
                  <a:lnTo>
                    <a:pt x="81949" y="148394"/>
                  </a:lnTo>
                  <a:lnTo>
                    <a:pt x="87491" y="130496"/>
                  </a:lnTo>
                  <a:lnTo>
                    <a:pt x="89749" y="126990"/>
                  </a:lnTo>
                  <a:lnTo>
                    <a:pt x="101526" y="84411"/>
                  </a:lnTo>
                  <a:lnTo>
                    <a:pt x="102820" y="43002"/>
                  </a:lnTo>
                  <a:lnTo>
                    <a:pt x="102835" y="26080"/>
                  </a:lnTo>
                  <a:lnTo>
                    <a:pt x="102835" y="68178"/>
                  </a:lnTo>
                  <a:lnTo>
                    <a:pt x="102835" y="109884"/>
                  </a:lnTo>
                  <a:lnTo>
                    <a:pt x="112124" y="152053"/>
                  </a:lnTo>
                  <a:lnTo>
                    <a:pt x="118182" y="165783"/>
                  </a:lnTo>
                  <a:lnTo>
                    <a:pt x="125056" y="176308"/>
                  </a:lnTo>
                  <a:lnTo>
                    <a:pt x="128469" y="185459"/>
                  </a:lnTo>
                  <a:lnTo>
                    <a:pt x="145698" y="2057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67"/>
            <p:cNvSpPr/>
            <p:nvPr/>
          </p:nvSpPr>
          <p:spPr>
            <a:xfrm>
              <a:off x="6295117" y="5863592"/>
              <a:ext cx="127318" cy="205736"/>
            </a:xfrm>
            <a:custGeom>
              <a:avLst/>
              <a:gdLst/>
              <a:ahLst/>
              <a:cxnLst/>
              <a:rect l="0" t="0" r="0" b="0"/>
              <a:pathLst>
                <a:path w="127318" h="205736">
                  <a:moveTo>
                    <a:pt x="85681" y="25715"/>
                  </a:moveTo>
                  <a:lnTo>
                    <a:pt x="85681" y="13783"/>
                  </a:lnTo>
                  <a:lnTo>
                    <a:pt x="83141" y="8348"/>
                  </a:lnTo>
                  <a:lnTo>
                    <a:pt x="77461" y="486"/>
                  </a:lnTo>
                  <a:lnTo>
                    <a:pt x="39949" y="0"/>
                  </a:lnTo>
                  <a:lnTo>
                    <a:pt x="38048" y="951"/>
                  </a:lnTo>
                  <a:lnTo>
                    <a:pt x="36780" y="2539"/>
                  </a:lnTo>
                  <a:lnTo>
                    <a:pt x="34419" y="6842"/>
                  </a:lnTo>
                  <a:lnTo>
                    <a:pt x="30195" y="11930"/>
                  </a:lnTo>
                  <a:lnTo>
                    <a:pt x="25143" y="14826"/>
                  </a:lnTo>
                  <a:lnTo>
                    <a:pt x="19722" y="17066"/>
                  </a:lnTo>
                  <a:lnTo>
                    <a:pt x="1640" y="32703"/>
                  </a:lnTo>
                  <a:lnTo>
                    <a:pt x="704" y="36123"/>
                  </a:lnTo>
                  <a:lnTo>
                    <a:pt x="0" y="47017"/>
                  </a:lnTo>
                  <a:lnTo>
                    <a:pt x="937" y="48489"/>
                  </a:lnTo>
                  <a:lnTo>
                    <a:pt x="2515" y="49470"/>
                  </a:lnTo>
                  <a:lnTo>
                    <a:pt x="4519" y="50125"/>
                  </a:lnTo>
                  <a:lnTo>
                    <a:pt x="5855" y="51513"/>
                  </a:lnTo>
                  <a:lnTo>
                    <a:pt x="7340" y="55596"/>
                  </a:lnTo>
                  <a:lnTo>
                    <a:pt x="8688" y="57066"/>
                  </a:lnTo>
                  <a:lnTo>
                    <a:pt x="12727" y="58699"/>
                  </a:lnTo>
                  <a:lnTo>
                    <a:pt x="14185" y="60087"/>
                  </a:lnTo>
                  <a:lnTo>
                    <a:pt x="21267" y="71822"/>
                  </a:lnTo>
                  <a:lnTo>
                    <a:pt x="26255" y="74782"/>
                  </a:lnTo>
                  <a:lnTo>
                    <a:pt x="31647" y="77051"/>
                  </a:lnTo>
                  <a:lnTo>
                    <a:pt x="40037" y="82730"/>
                  </a:lnTo>
                  <a:lnTo>
                    <a:pt x="48555" y="85788"/>
                  </a:lnTo>
                  <a:lnTo>
                    <a:pt x="68537" y="100499"/>
                  </a:lnTo>
                  <a:lnTo>
                    <a:pt x="74251" y="102768"/>
                  </a:lnTo>
                  <a:lnTo>
                    <a:pt x="82823" y="108447"/>
                  </a:lnTo>
                  <a:lnTo>
                    <a:pt x="91396" y="111506"/>
                  </a:lnTo>
                  <a:lnTo>
                    <a:pt x="115447" y="132668"/>
                  </a:lnTo>
                  <a:lnTo>
                    <a:pt x="117960" y="137703"/>
                  </a:lnTo>
                  <a:lnTo>
                    <a:pt x="119574" y="148696"/>
                  </a:lnTo>
                  <a:lnTo>
                    <a:pt x="120658" y="150565"/>
                  </a:lnTo>
                  <a:lnTo>
                    <a:pt x="122334" y="151811"/>
                  </a:lnTo>
                  <a:lnTo>
                    <a:pt x="124404" y="152642"/>
                  </a:lnTo>
                  <a:lnTo>
                    <a:pt x="125783" y="154148"/>
                  </a:lnTo>
                  <a:lnTo>
                    <a:pt x="127317" y="158361"/>
                  </a:lnTo>
                  <a:lnTo>
                    <a:pt x="126773" y="160819"/>
                  </a:lnTo>
                  <a:lnTo>
                    <a:pt x="121055" y="169860"/>
                  </a:lnTo>
                  <a:lnTo>
                    <a:pt x="119232" y="177978"/>
                  </a:lnTo>
                  <a:lnTo>
                    <a:pt x="115515" y="183240"/>
                  </a:lnTo>
                  <a:lnTo>
                    <a:pt x="110688" y="186214"/>
                  </a:lnTo>
                  <a:lnTo>
                    <a:pt x="105368" y="188488"/>
                  </a:lnTo>
                  <a:lnTo>
                    <a:pt x="97017" y="194172"/>
                  </a:lnTo>
                  <a:lnTo>
                    <a:pt x="88510" y="196278"/>
                  </a:lnTo>
                  <a:lnTo>
                    <a:pt x="78797" y="197049"/>
                  </a:lnTo>
                  <a:lnTo>
                    <a:pt x="70598" y="203034"/>
                  </a:lnTo>
                  <a:lnTo>
                    <a:pt x="62585" y="204937"/>
                  </a:lnTo>
                  <a:lnTo>
                    <a:pt x="22815" y="205735"/>
                  </a:lnTo>
                  <a:lnTo>
                    <a:pt x="20910" y="204783"/>
                  </a:lnTo>
                  <a:lnTo>
                    <a:pt x="19640" y="203197"/>
                  </a:lnTo>
                  <a:lnTo>
                    <a:pt x="18794" y="201186"/>
                  </a:lnTo>
                  <a:lnTo>
                    <a:pt x="17277" y="199846"/>
                  </a:lnTo>
                  <a:lnTo>
                    <a:pt x="8528" y="1971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68"/>
            <p:cNvSpPr/>
            <p:nvPr/>
          </p:nvSpPr>
          <p:spPr>
            <a:xfrm>
              <a:off x="6457950" y="5880745"/>
              <a:ext cx="154306" cy="231449"/>
            </a:xfrm>
            <a:custGeom>
              <a:avLst/>
              <a:gdLst/>
              <a:ahLst/>
              <a:cxnLst/>
              <a:rect l="0" t="0" r="0" b="0"/>
              <a:pathLst>
                <a:path w="154306" h="231449">
                  <a:moveTo>
                    <a:pt x="0" y="59998"/>
                  </a:moveTo>
                  <a:lnTo>
                    <a:pt x="0" y="64549"/>
                  </a:lnTo>
                  <a:lnTo>
                    <a:pt x="952" y="65889"/>
                  </a:lnTo>
                  <a:lnTo>
                    <a:pt x="2540" y="66783"/>
                  </a:lnTo>
                  <a:lnTo>
                    <a:pt x="14622" y="69287"/>
                  </a:lnTo>
                  <a:lnTo>
                    <a:pt x="22959" y="74392"/>
                  </a:lnTo>
                  <a:lnTo>
                    <a:pt x="31462" y="77280"/>
                  </a:lnTo>
                  <a:lnTo>
                    <a:pt x="41173" y="84416"/>
                  </a:lnTo>
                  <a:lnTo>
                    <a:pt x="46913" y="85330"/>
                  </a:lnTo>
                  <a:lnTo>
                    <a:pt x="80020" y="85713"/>
                  </a:lnTo>
                  <a:lnTo>
                    <a:pt x="85729" y="83174"/>
                  </a:lnTo>
                  <a:lnTo>
                    <a:pt x="101760" y="71486"/>
                  </a:lnTo>
                  <a:lnTo>
                    <a:pt x="113759" y="68481"/>
                  </a:lnTo>
                  <a:lnTo>
                    <a:pt x="115845" y="66606"/>
                  </a:lnTo>
                  <a:lnTo>
                    <a:pt x="117235" y="64403"/>
                  </a:lnTo>
                  <a:lnTo>
                    <a:pt x="119114" y="62935"/>
                  </a:lnTo>
                  <a:lnTo>
                    <a:pt x="123742" y="61303"/>
                  </a:lnTo>
                  <a:lnTo>
                    <a:pt x="125357" y="59915"/>
                  </a:lnTo>
                  <a:lnTo>
                    <a:pt x="130939" y="49466"/>
                  </a:lnTo>
                  <a:lnTo>
                    <a:pt x="133012" y="47261"/>
                  </a:lnTo>
                  <a:lnTo>
                    <a:pt x="135316" y="42272"/>
                  </a:lnTo>
                  <a:lnTo>
                    <a:pt x="137052" y="30197"/>
                  </a:lnTo>
                  <a:lnTo>
                    <a:pt x="134572" y="25163"/>
                  </a:lnTo>
                  <a:lnTo>
                    <a:pt x="129770" y="18720"/>
                  </a:lnTo>
                  <a:lnTo>
                    <a:pt x="128938" y="13054"/>
                  </a:lnTo>
                  <a:lnTo>
                    <a:pt x="127868" y="11557"/>
                  </a:lnTo>
                  <a:lnTo>
                    <a:pt x="126203" y="10559"/>
                  </a:lnTo>
                  <a:lnTo>
                    <a:pt x="124140" y="9893"/>
                  </a:lnTo>
                  <a:lnTo>
                    <a:pt x="122765" y="8497"/>
                  </a:lnTo>
                  <a:lnTo>
                    <a:pt x="121238" y="4406"/>
                  </a:lnTo>
                  <a:lnTo>
                    <a:pt x="119878" y="2934"/>
                  </a:lnTo>
                  <a:lnTo>
                    <a:pt x="115827" y="1298"/>
                  </a:lnTo>
                  <a:lnTo>
                    <a:pt x="91077" y="0"/>
                  </a:lnTo>
                  <a:lnTo>
                    <a:pt x="85564" y="2534"/>
                  </a:lnTo>
                  <a:lnTo>
                    <a:pt x="57147" y="28609"/>
                  </a:lnTo>
                  <a:lnTo>
                    <a:pt x="48577" y="41701"/>
                  </a:lnTo>
                  <a:lnTo>
                    <a:pt x="37305" y="80100"/>
                  </a:lnTo>
                  <a:lnTo>
                    <a:pt x="27681" y="120011"/>
                  </a:lnTo>
                  <a:lnTo>
                    <a:pt x="26105" y="142866"/>
                  </a:lnTo>
                  <a:lnTo>
                    <a:pt x="28430" y="151755"/>
                  </a:lnTo>
                  <a:lnTo>
                    <a:pt x="32554" y="162115"/>
                  </a:lnTo>
                  <a:lnTo>
                    <a:pt x="36315" y="173757"/>
                  </a:lnTo>
                  <a:lnTo>
                    <a:pt x="43462" y="186732"/>
                  </a:lnTo>
                  <a:lnTo>
                    <a:pt x="54411" y="199649"/>
                  </a:lnTo>
                  <a:lnTo>
                    <a:pt x="60060" y="203027"/>
                  </a:lnTo>
                  <a:lnTo>
                    <a:pt x="65746" y="205481"/>
                  </a:lnTo>
                  <a:lnTo>
                    <a:pt x="83822" y="219294"/>
                  </a:lnTo>
                  <a:lnTo>
                    <a:pt x="104536" y="222403"/>
                  </a:lnTo>
                  <a:lnTo>
                    <a:pt x="131724" y="225353"/>
                  </a:lnTo>
                  <a:lnTo>
                    <a:pt x="154305" y="2314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89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351837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5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Rot="1" noChangeArrowheads="1"/>
          </p:cNvSpPr>
          <p:nvPr/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4400" b="1" i="1">
                <a:solidFill>
                  <a:schemeClr val="tx2"/>
                </a:solidFill>
              </a:rPr>
              <a:t>The Formation of Acid Rain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11188" y="5661025"/>
            <a:ext cx="180022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Tahoma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Tahoma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79388" y="2565400"/>
            <a:ext cx="2447925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>
                <a:latin typeface="Tahoma" charset="0"/>
              </a:rPr>
              <a:t>Burn fossil fuels in </a:t>
            </a:r>
          </a:p>
          <a:p>
            <a:pPr algn="ctr">
              <a:spcBef>
                <a:spcPct val="50000"/>
              </a:spcBef>
            </a:pPr>
            <a:r>
              <a:rPr lang="en-GB" sz="1600">
                <a:latin typeface="Tahoma" charset="0"/>
              </a:rPr>
              <a:t>Transport, Industry, Homes, power stations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908175" y="1196975"/>
            <a:ext cx="3816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Tahoma" charset="0"/>
              </a:rPr>
              <a:t>The rest reacts with sunlight and ozone in the atmosphere; nitric (HNO</a:t>
            </a:r>
            <a:r>
              <a:rPr lang="en-GB" baseline="-25000">
                <a:latin typeface="Tahoma" charset="0"/>
              </a:rPr>
              <a:t>3</a:t>
            </a:r>
            <a:r>
              <a:rPr lang="en-GB">
                <a:latin typeface="Tahoma" charset="0"/>
              </a:rPr>
              <a:t>), and sulphuric acid (H</a:t>
            </a:r>
            <a:r>
              <a:rPr lang="en-GB" baseline="-25000">
                <a:latin typeface="Tahoma" charset="0"/>
              </a:rPr>
              <a:t>2</a:t>
            </a:r>
            <a:r>
              <a:rPr lang="en-GB">
                <a:latin typeface="Tahoma" charset="0"/>
              </a:rPr>
              <a:t>SO</a:t>
            </a:r>
            <a:r>
              <a:rPr lang="en-GB" baseline="-25000">
                <a:latin typeface="Tahoma" charset="0"/>
              </a:rPr>
              <a:t>4)</a:t>
            </a:r>
            <a:r>
              <a:rPr lang="en-GB">
                <a:latin typeface="Tahoma" charset="0"/>
              </a:rPr>
              <a:t> are produced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827088" y="5949950"/>
            <a:ext cx="295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Tahoma" charset="0"/>
              </a:rPr>
              <a:t>Gas, Oil, Coal</a:t>
            </a: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1116013" y="1412875"/>
            <a:ext cx="792162" cy="10795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419475" y="2349500"/>
            <a:ext cx="23764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Tahoma" charset="0"/>
              </a:rPr>
              <a:t>Some falls back to Earth close to the source as dry particles, gas and aerosols              (NO</a:t>
            </a:r>
            <a:r>
              <a:rPr lang="en-GB" baseline="-25000">
                <a:latin typeface="Tahoma" charset="0"/>
              </a:rPr>
              <a:t>x </a:t>
            </a:r>
            <a:r>
              <a:rPr lang="en-GB">
                <a:latin typeface="Tahoma" charset="0"/>
              </a:rPr>
              <a:t>and</a:t>
            </a:r>
            <a:r>
              <a:rPr lang="en-GB" baseline="-25000">
                <a:latin typeface="Tahoma" charset="0"/>
              </a:rPr>
              <a:t> </a:t>
            </a:r>
            <a:r>
              <a:rPr lang="en-GB">
                <a:latin typeface="Tahoma" charset="0"/>
              </a:rPr>
              <a:t>SO</a:t>
            </a:r>
            <a:r>
              <a:rPr lang="en-GB" baseline="-25000">
                <a:latin typeface="Tahoma" charset="0"/>
              </a:rPr>
              <a:t>2</a:t>
            </a:r>
            <a:r>
              <a:rPr lang="en-GB">
                <a:latin typeface="Tahoma" charset="0"/>
              </a:rPr>
              <a:t>)                  (dry deposition) </a:t>
            </a:r>
          </a:p>
        </p:txBody>
      </p:sp>
      <p:pic>
        <p:nvPicPr>
          <p:cNvPr id="13323" name="Picture 11" descr="j02938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268413"/>
            <a:ext cx="1744662" cy="183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5651500" y="1844675"/>
            <a:ext cx="792163" cy="504825"/>
          </a:xfrm>
          <a:prstGeom prst="rightArrow">
            <a:avLst>
              <a:gd name="adj1" fmla="val 50000"/>
              <a:gd name="adj2" fmla="val 392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539750" y="5300663"/>
            <a:ext cx="4752975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26" name="Picture 14" descr="j02155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581525"/>
            <a:ext cx="1800225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7" name="Picture 15" descr="MCj0338464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508500"/>
            <a:ext cx="915987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1042988" y="3500438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Tahoma" charset="0"/>
              </a:rPr>
              <a:t>NO</a:t>
            </a:r>
            <a:r>
              <a:rPr lang="en-GB" baseline="-25000">
                <a:latin typeface="Tahoma" charset="0"/>
              </a:rPr>
              <a:t>2</a:t>
            </a:r>
            <a:endParaRPr lang="en-GB">
              <a:latin typeface="Tahoma" charset="0"/>
            </a:endParaRP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1763713" y="3573463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Tahoma" charset="0"/>
              </a:rPr>
              <a:t>SO</a:t>
            </a:r>
            <a:r>
              <a:rPr lang="en-GB" baseline="-25000">
                <a:latin typeface="Tahoma" charset="0"/>
              </a:rPr>
              <a:t>2</a:t>
            </a:r>
            <a:endParaRPr lang="en-GB">
              <a:latin typeface="Tahoma" charset="0"/>
            </a:endParaRPr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>
            <a:off x="2555875" y="2997200"/>
            <a:ext cx="792163" cy="504825"/>
          </a:xfrm>
          <a:prstGeom prst="rightArrow">
            <a:avLst>
              <a:gd name="adj1" fmla="val 50000"/>
              <a:gd name="adj2" fmla="val 392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6227763" y="2924175"/>
            <a:ext cx="2520950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Tahoma" charset="0"/>
              </a:rPr>
              <a:t>It is dissolved in the moisture in the atmosphere making </a:t>
            </a:r>
          </a:p>
          <a:p>
            <a:pPr>
              <a:spcBef>
                <a:spcPct val="50000"/>
              </a:spcBef>
            </a:pPr>
            <a:r>
              <a:rPr lang="en-GB">
                <a:latin typeface="Tahoma" charset="0"/>
              </a:rPr>
              <a:t>2H</a:t>
            </a:r>
            <a:r>
              <a:rPr lang="en-GB" baseline="40000">
                <a:latin typeface="Tahoma" charset="0"/>
              </a:rPr>
              <a:t>+ </a:t>
            </a:r>
            <a:r>
              <a:rPr lang="en-GB">
                <a:latin typeface="Tahoma" charset="0"/>
              </a:rPr>
              <a:t> and SO</a:t>
            </a:r>
            <a:r>
              <a:rPr lang="en-GB" baseline="-25000">
                <a:latin typeface="Tahoma" charset="0"/>
              </a:rPr>
              <a:t>4</a:t>
            </a:r>
            <a:r>
              <a:rPr lang="en-GB" baseline="30000">
                <a:latin typeface="Tahoma" charset="0"/>
              </a:rPr>
              <a:t>2</a:t>
            </a:r>
            <a:r>
              <a:rPr lang="en-GB" baseline="56000">
                <a:latin typeface="Tahoma" charset="0"/>
              </a:rPr>
              <a:t>_</a:t>
            </a:r>
            <a:endParaRPr lang="en-GB">
              <a:latin typeface="Tahoma" charset="0"/>
            </a:endParaRPr>
          </a:p>
          <a:p>
            <a:pPr>
              <a:spcBef>
                <a:spcPct val="50000"/>
              </a:spcBef>
            </a:pPr>
            <a:r>
              <a:rPr lang="en-GB">
                <a:latin typeface="Tahoma" charset="0"/>
              </a:rPr>
              <a:t>and can be carried large distances before falling as rain  or snow             </a:t>
            </a:r>
            <a:r>
              <a:rPr lang="en-GB" b="1">
                <a:latin typeface="Tahoma" charset="0"/>
              </a:rPr>
              <a:t>(wet deposition)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7000875" y="70437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latin typeface="Tahoma" charset="0"/>
            </a:endParaRPr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827088" y="3789363"/>
            <a:ext cx="349250" cy="889000"/>
          </a:xfrm>
          <a:prstGeom prst="upArrow">
            <a:avLst>
              <a:gd name="adj1" fmla="val 50000"/>
              <a:gd name="adj2" fmla="val 636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AutoShape 22"/>
          <p:cNvSpPr>
            <a:spLocks noChangeArrowheads="1"/>
          </p:cNvSpPr>
          <p:nvPr/>
        </p:nvSpPr>
        <p:spPr bwMode="auto">
          <a:xfrm>
            <a:off x="1979613" y="3933825"/>
            <a:ext cx="349250" cy="889000"/>
          </a:xfrm>
          <a:prstGeom prst="upArrow">
            <a:avLst>
              <a:gd name="adj1" fmla="val 50000"/>
              <a:gd name="adj2" fmla="val 636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4284663" y="6092825"/>
            <a:ext cx="446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b="1">
                <a:latin typeface="Tahoma" charset="0"/>
              </a:rPr>
              <a:t>TRANSBOUNDARY POLLUTION</a:t>
            </a:r>
          </a:p>
        </p:txBody>
      </p:sp>
      <p:sp>
        <p:nvSpPr>
          <p:cNvPr id="13337" name="AutoShape 25"/>
          <p:cNvSpPr>
            <a:spLocks noChangeArrowheads="1"/>
          </p:cNvSpPr>
          <p:nvPr/>
        </p:nvSpPr>
        <p:spPr bwMode="auto">
          <a:xfrm>
            <a:off x="4140200" y="4508500"/>
            <a:ext cx="431800" cy="1008063"/>
          </a:xfrm>
          <a:prstGeom prst="downArrow">
            <a:avLst>
              <a:gd name="adj1" fmla="val 50000"/>
              <a:gd name="adj2" fmla="val 58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5795963" y="5516563"/>
            <a:ext cx="3025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Tahoma" charset="0"/>
              </a:rPr>
              <a:t>H</a:t>
            </a:r>
            <a:r>
              <a:rPr lang="en-GB" baseline="40000">
                <a:latin typeface="Tahoma" charset="0"/>
              </a:rPr>
              <a:t>+</a:t>
            </a:r>
            <a:r>
              <a:rPr lang="en-GB" baseline="30000">
                <a:latin typeface="Tahoma" charset="0"/>
              </a:rPr>
              <a:t>  </a:t>
            </a:r>
            <a:r>
              <a:rPr lang="en-GB">
                <a:latin typeface="Tahoma" charset="0"/>
              </a:rPr>
              <a:t>NO</a:t>
            </a:r>
            <a:r>
              <a:rPr lang="en-GB" baseline="-25000">
                <a:latin typeface="Tahoma" charset="0"/>
              </a:rPr>
              <a:t>3</a:t>
            </a:r>
            <a:r>
              <a:rPr lang="en-GB" baseline="60000">
                <a:latin typeface="Tahoma" charset="0"/>
              </a:rPr>
              <a:t>_    </a:t>
            </a:r>
            <a:r>
              <a:rPr lang="en-GB">
                <a:latin typeface="Tahoma" charset="0"/>
              </a:rPr>
              <a:t>SO</a:t>
            </a:r>
            <a:r>
              <a:rPr lang="en-GB" baseline="-25000">
                <a:latin typeface="Tahoma" charset="0"/>
              </a:rPr>
              <a:t>4</a:t>
            </a:r>
            <a:r>
              <a:rPr lang="en-GB" baseline="40000">
                <a:latin typeface="Tahoma" charset="0"/>
              </a:rPr>
              <a:t>2</a:t>
            </a:r>
            <a:r>
              <a:rPr lang="en-GB" baseline="60000">
                <a:latin typeface="Tahoma" charset="0"/>
              </a:rPr>
              <a:t>_</a:t>
            </a:r>
            <a:endParaRPr lang="en-GB" baseline="400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45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2" grpId="0"/>
      <p:bldP spid="13328" grpId="0" build="allAtOnce"/>
      <p:bldP spid="13329" grpId="0"/>
      <p:bldP spid="13331" grpId="0"/>
      <p:bldP spid="13335" grpId="0"/>
      <p:bldP spid="13337" grpId="0" animBg="1"/>
      <p:bldP spid="133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9" descr="burningb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-252413" y="260350"/>
            <a:ext cx="8229601" cy="1143000"/>
          </a:xfrm>
          <a:noFill/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Arial Black" pitchFamily="34" charset="0"/>
              </a:rPr>
              <a:t>How is nitrogen and </a:t>
            </a:r>
            <a:r>
              <a:rPr lang="en-GB" sz="4000" b="1" dirty="0" err="1" smtClean="0">
                <a:solidFill>
                  <a:schemeClr val="bg1"/>
                </a:solidFill>
                <a:latin typeface="Arial Black" pitchFamily="34" charset="0"/>
              </a:rPr>
              <a:t>sulfuric</a:t>
            </a:r>
            <a:r>
              <a:rPr lang="en-GB" sz="40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Arial Black" pitchFamily="34" charset="0"/>
              </a:rPr>
              <a:t>dioxide formed?</a:t>
            </a:r>
            <a:endParaRPr lang="es-ES" sz="4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9156" name="Rectangle 2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875"/>
            <a:ext cx="4038600" cy="4525963"/>
          </a:xfrm>
          <a:noFill/>
        </p:spPr>
        <p:txBody>
          <a:bodyPr/>
          <a:lstStyle/>
          <a:p>
            <a:r>
              <a:rPr lang="es-ES" sz="1800" b="1" dirty="0">
                <a:solidFill>
                  <a:schemeClr val="bg1"/>
                </a:solidFill>
              </a:rPr>
              <a:t>Burning </a:t>
            </a:r>
            <a:r>
              <a:rPr lang="es-ES" sz="1800" b="1" dirty="0" err="1">
                <a:solidFill>
                  <a:schemeClr val="bg1"/>
                </a:solidFill>
              </a:rPr>
              <a:t>Fossil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Fuels</a:t>
            </a:r>
            <a:r>
              <a:rPr lang="es-ES" sz="1800" b="1" dirty="0">
                <a:solidFill>
                  <a:schemeClr val="bg1"/>
                </a:solidFill>
              </a:rPr>
              <a:t> (</a:t>
            </a:r>
            <a:r>
              <a:rPr lang="es-ES" sz="1800" b="1" dirty="0" err="1" smtClean="0">
                <a:solidFill>
                  <a:schemeClr val="bg1"/>
                </a:solidFill>
              </a:rPr>
              <a:t>coal</a:t>
            </a:r>
            <a:r>
              <a:rPr lang="es-ES" sz="1800" b="1" dirty="0" smtClean="0">
                <a:solidFill>
                  <a:schemeClr val="bg1"/>
                </a:solidFill>
              </a:rPr>
              <a:t>, </a:t>
            </a:r>
            <a:r>
              <a:rPr lang="es-ES" sz="1800" b="1" dirty="0" err="1">
                <a:solidFill>
                  <a:schemeClr val="bg1"/>
                </a:solidFill>
              </a:rPr>
              <a:t>oil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or</a:t>
            </a:r>
            <a:r>
              <a:rPr lang="es-ES" sz="1800" b="1" dirty="0">
                <a:solidFill>
                  <a:schemeClr val="bg1"/>
                </a:solidFill>
              </a:rPr>
              <a:t> gas)</a:t>
            </a:r>
          </a:p>
          <a:p>
            <a:endParaRPr lang="es-ES" sz="1800" b="1" dirty="0">
              <a:solidFill>
                <a:schemeClr val="bg1"/>
              </a:solidFill>
            </a:endParaRPr>
          </a:p>
        </p:txBody>
      </p:sp>
      <p:sp>
        <p:nvSpPr>
          <p:cNvPr id="49157" name="Text Box 24"/>
          <p:cNvSpPr txBox="1">
            <a:spLocks noChangeArrowheads="1"/>
          </p:cNvSpPr>
          <p:nvPr/>
        </p:nvSpPr>
        <p:spPr bwMode="auto">
          <a:xfrm>
            <a:off x="0" y="4652963"/>
            <a:ext cx="3241675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b="1" dirty="0" err="1" smtClean="0">
                <a:solidFill>
                  <a:schemeClr val="bg1"/>
                </a:solidFill>
              </a:rPr>
              <a:t>Sulfur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dioxide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dissolves in rain, making it more acidic.</a:t>
            </a:r>
          </a:p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</a:rPr>
              <a:t>It lowers its pH to 5.8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9158" name="Text Box 25"/>
          <p:cNvSpPr txBox="1">
            <a:spLocks noChangeArrowheads="1"/>
          </p:cNvSpPr>
          <p:nvPr/>
        </p:nvSpPr>
        <p:spPr bwMode="auto">
          <a:xfrm>
            <a:off x="6159274" y="1557338"/>
            <a:ext cx="288131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b="1" dirty="0" err="1">
                <a:solidFill>
                  <a:schemeClr val="bg1"/>
                </a:solidFill>
              </a:rPr>
              <a:t>When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sulfur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burned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it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reacts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with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oxygen</a:t>
            </a:r>
            <a:r>
              <a:rPr lang="es-ES" b="1" dirty="0">
                <a:solidFill>
                  <a:schemeClr val="bg1"/>
                </a:solidFill>
              </a:rPr>
              <a:t> in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atmosphere</a:t>
            </a:r>
            <a:r>
              <a:rPr lang="es-ES" b="1" dirty="0">
                <a:solidFill>
                  <a:schemeClr val="bg1"/>
                </a:solidFill>
              </a:rPr>
              <a:t> and </a:t>
            </a:r>
            <a:r>
              <a:rPr lang="es-ES" b="1" dirty="0" err="1">
                <a:solidFill>
                  <a:schemeClr val="bg1"/>
                </a:solidFill>
              </a:rPr>
              <a:t>it</a:t>
            </a:r>
            <a:r>
              <a:rPr lang="es-ES" b="1" dirty="0">
                <a:solidFill>
                  <a:schemeClr val="bg1"/>
                </a:solidFill>
              </a:rPr>
              <a:t> produces </a:t>
            </a:r>
            <a:r>
              <a:rPr lang="es-ES" b="1" dirty="0" err="1">
                <a:solidFill>
                  <a:schemeClr val="bg1"/>
                </a:solidFill>
              </a:rPr>
              <a:t>Sulphur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dioxide</a:t>
            </a:r>
            <a:r>
              <a:rPr lang="es-ES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9159" name="Picture 27" descr="sulphur reacts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3663" y="3141663"/>
            <a:ext cx="2087562" cy="1677987"/>
          </a:xfrm>
          <a:noFill/>
        </p:spPr>
      </p:pic>
      <p:pic>
        <p:nvPicPr>
          <p:cNvPr id="49160" name="Picture 28" descr="acidra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3" b="4283"/>
          <a:stretch>
            <a:fillRect/>
          </a:stretch>
        </p:blipFill>
        <p:spPr bwMode="auto">
          <a:xfrm>
            <a:off x="3276600" y="3573463"/>
            <a:ext cx="2230438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161" name="AutoShape 29"/>
          <p:cNvCxnSpPr>
            <a:cxnSpLocks noChangeShapeType="1"/>
          </p:cNvCxnSpPr>
          <p:nvPr/>
        </p:nvCxnSpPr>
        <p:spPr bwMode="auto">
          <a:xfrm rot="5400000">
            <a:off x="6542088" y="4914900"/>
            <a:ext cx="955675" cy="1152525"/>
          </a:xfrm>
          <a:prstGeom prst="bentConnector2">
            <a:avLst/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62" name="Line 30"/>
          <p:cNvSpPr>
            <a:spLocks noChangeShapeType="1"/>
          </p:cNvSpPr>
          <p:nvPr/>
        </p:nvSpPr>
        <p:spPr bwMode="auto">
          <a:xfrm>
            <a:off x="3779838" y="2060575"/>
            <a:ext cx="237648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163" name="Picture 33" descr="fossil fuel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060575"/>
            <a:ext cx="2459037" cy="2185988"/>
          </a:xfrm>
          <a:noFill/>
        </p:spPr>
      </p:pic>
    </p:spTree>
    <p:extLst>
      <p:ext uri="{BB962C8B-B14F-4D97-AF65-F5344CB8AC3E}">
        <p14:creationId xmlns:p14="http://schemas.microsoft.com/office/powerpoint/2010/main" val="413838197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9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49156" grpId="0" build="p"/>
      <p:bldP spid="49157" grpId="0"/>
      <p:bldP spid="49158" grpId="0"/>
      <p:bldP spid="4916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Autofit/>
          </a:bodyPr>
          <a:lstStyle/>
          <a:p>
            <a:r>
              <a:rPr lang="en-US" dirty="0" smtClean="0"/>
              <a:t>Cause and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211763"/>
          </a:xfrm>
        </p:spPr>
        <p:txBody>
          <a:bodyPr/>
          <a:lstStyle/>
          <a:p>
            <a:r>
              <a:rPr lang="en-US" dirty="0" smtClean="0"/>
              <a:t>7 states in the US produce ½ the acid deposition in SE Canada and E. US</a:t>
            </a:r>
          </a:p>
          <a:p>
            <a:r>
              <a:rPr lang="en-US" dirty="0" smtClean="0"/>
              <a:t>Sulfur Dioxide from Coal and Nitrogen oxides from vehicles are the                                           primary causes. </a:t>
            </a:r>
          </a:p>
          <a:p>
            <a:r>
              <a:rPr lang="en-US" dirty="0" smtClean="0"/>
              <a:t>Clean Air Act of 1990</a:t>
            </a:r>
            <a:endParaRPr lang="en-US" dirty="0"/>
          </a:p>
        </p:txBody>
      </p:sp>
      <p:pic>
        <p:nvPicPr>
          <p:cNvPr id="5122" name="Picture 2" descr="http://www.supergreenme.com/data/images/11/500x333_acid_rain_wood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3200400"/>
            <a:ext cx="4762500" cy="3571875"/>
          </a:xfrm>
          <a:prstGeom prst="rect">
            <a:avLst/>
          </a:prstGeom>
          <a:noFill/>
        </p:spPr>
      </p:pic>
      <p:pic>
        <p:nvPicPr>
          <p:cNvPr id="5124" name="Picture 4" descr="http://media-3.web.britannica.com/eb-media/54/72754-004-B387DF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269982"/>
            <a:ext cx="3549650" cy="2588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809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csiglobal.org/wp-content/uploads/OhioRiverValle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681" y="770750"/>
            <a:ext cx="27908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101600"/>
            <a:ext cx="9017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Improvements in the Appalachians since the 1980’s</a:t>
            </a:r>
            <a:br>
              <a:rPr lang="en-US" sz="3200" dirty="0" smtClean="0"/>
            </a:br>
            <a:r>
              <a:rPr lang="en-US" sz="3200" dirty="0" smtClean="0"/>
              <a:t>National SO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Air Quality, 1980-2008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Figure 1: National SO2 Air Quality, 1980-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3825" y="1143000"/>
            <a:ext cx="6019800" cy="4837150"/>
          </a:xfrm>
          <a:prstGeom prst="rect">
            <a:avLst/>
          </a:prstGeom>
          <a:noFill/>
        </p:spPr>
      </p:pic>
      <p:pic>
        <p:nvPicPr>
          <p:cNvPr id="2052" name="Picture 4" descr="http://www.namethatplant.net/Images/ImagesTN/tn_booksetc/wotovsa_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530" y="4615675"/>
            <a:ext cx="362807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71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Annual Mean Ambient SO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 Concentration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Figure 2: Annual Mean Ambient SO2 Concent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305800" cy="5047372"/>
          </a:xfrm>
          <a:prstGeom prst="rect">
            <a:avLst/>
          </a:prstGeom>
          <a:noFill/>
        </p:spPr>
      </p:pic>
      <p:pic>
        <p:nvPicPr>
          <p:cNvPr id="5" name="Picture 4" descr="http://www.namethatplant.net/Images/ImagesTN/tn_booksetc/wotovsa_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-12700"/>
            <a:ext cx="2908300" cy="158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267200"/>
            <a:ext cx="3200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228600"/>
            <a:ext cx="32766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Increasing amounts of solar radiation </a:t>
            </a:r>
            <a:r>
              <a:rPr lang="en-US" dirty="0" smtClean="0"/>
              <a:t>is being trapped near the surface of the Earth because of </a:t>
            </a:r>
            <a:r>
              <a:rPr lang="en-US" sz="3600" b="1" dirty="0" smtClean="0"/>
              <a:t>increasing amounts of greenhouse gases </a:t>
            </a:r>
            <a:r>
              <a:rPr lang="en-US" sz="3600" dirty="0" smtClean="0"/>
              <a:t>in the atmosphere.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http://www.umich.edu/~gs265/society/greenhouseeffectexplain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228600"/>
            <a:ext cx="2514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http://www.epa.gov/climatestudents/basics/today/greenhouse-effect.html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4" name="SMARTInkShape-1"/>
          <p:cNvSpPr/>
          <p:nvPr/>
        </p:nvSpPr>
        <p:spPr>
          <a:xfrm>
            <a:off x="4095750" y="6848475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2"/>
          <p:cNvSpPr/>
          <p:nvPr/>
        </p:nvSpPr>
        <p:spPr>
          <a:xfrm>
            <a:off x="5154570" y="1975665"/>
            <a:ext cx="31795" cy="23315"/>
          </a:xfrm>
          <a:custGeom>
            <a:avLst/>
            <a:gdLst/>
            <a:ahLst/>
            <a:cxnLst/>
            <a:rect l="0" t="0" r="0" b="0"/>
            <a:pathLst>
              <a:path w="31795" h="23315">
                <a:moveTo>
                  <a:pt x="31794" y="10712"/>
                </a:moveTo>
                <a:lnTo>
                  <a:pt x="29843" y="11570"/>
                </a:lnTo>
                <a:lnTo>
                  <a:pt x="9230" y="22681"/>
                </a:lnTo>
                <a:lnTo>
                  <a:pt x="3522" y="23314"/>
                </a:lnTo>
                <a:lnTo>
                  <a:pt x="774" y="20562"/>
                </a:lnTo>
                <a:lnTo>
                  <a:pt x="0" y="15553"/>
                </a:lnTo>
                <a:lnTo>
                  <a:pt x="2660" y="10096"/>
                </a:lnTo>
                <a:lnTo>
                  <a:pt x="12513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SMARTInkShape-Group3"/>
          <p:cNvGrpSpPr/>
          <p:nvPr/>
        </p:nvGrpSpPr>
        <p:grpSpPr>
          <a:xfrm>
            <a:off x="6740843" y="1671638"/>
            <a:ext cx="1183006" cy="625793"/>
            <a:chOff x="6740843" y="1671638"/>
            <a:chExt cx="1183006" cy="625793"/>
          </a:xfrm>
        </p:grpSpPr>
        <p:sp>
          <p:nvSpPr>
            <p:cNvPr id="7" name="SMARTInkShape-3"/>
            <p:cNvSpPr/>
            <p:nvPr/>
          </p:nvSpPr>
          <p:spPr>
            <a:xfrm>
              <a:off x="6740843" y="1937738"/>
              <a:ext cx="33082" cy="119663"/>
            </a:xfrm>
            <a:custGeom>
              <a:avLst/>
              <a:gdLst/>
              <a:ahLst/>
              <a:cxnLst/>
              <a:rect l="0" t="0" r="0" b="0"/>
              <a:pathLst>
                <a:path w="33082" h="119663">
                  <a:moveTo>
                    <a:pt x="17145" y="8220"/>
                  </a:moveTo>
                  <a:lnTo>
                    <a:pt x="24525" y="839"/>
                  </a:lnTo>
                  <a:lnTo>
                    <a:pt x="29914" y="0"/>
                  </a:lnTo>
                  <a:lnTo>
                    <a:pt x="31373" y="835"/>
                  </a:lnTo>
                  <a:lnTo>
                    <a:pt x="32345" y="2344"/>
                  </a:lnTo>
                  <a:lnTo>
                    <a:pt x="32993" y="4302"/>
                  </a:lnTo>
                  <a:lnTo>
                    <a:pt x="33081" y="33869"/>
                  </a:lnTo>
                  <a:lnTo>
                    <a:pt x="22324" y="72240"/>
                  </a:lnTo>
                  <a:lnTo>
                    <a:pt x="0" y="119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"/>
            <p:cNvSpPr/>
            <p:nvPr/>
          </p:nvSpPr>
          <p:spPr>
            <a:xfrm>
              <a:off x="6858400" y="1766044"/>
              <a:ext cx="191053" cy="197060"/>
            </a:xfrm>
            <a:custGeom>
              <a:avLst/>
              <a:gdLst/>
              <a:ahLst/>
              <a:cxnLst/>
              <a:rect l="0" t="0" r="0" b="0"/>
              <a:pathLst>
                <a:path w="191053" h="197060">
                  <a:moveTo>
                    <a:pt x="2457" y="17036"/>
                  </a:moveTo>
                  <a:lnTo>
                    <a:pt x="2457" y="21975"/>
                  </a:lnTo>
                  <a:lnTo>
                    <a:pt x="2457" y="17042"/>
                  </a:lnTo>
                  <a:lnTo>
                    <a:pt x="2457" y="38348"/>
                  </a:lnTo>
                  <a:lnTo>
                    <a:pt x="3411" y="39816"/>
                  </a:lnTo>
                  <a:lnTo>
                    <a:pt x="4997" y="40795"/>
                  </a:lnTo>
                  <a:lnTo>
                    <a:pt x="7008" y="41448"/>
                  </a:lnTo>
                  <a:lnTo>
                    <a:pt x="8349" y="42836"/>
                  </a:lnTo>
                  <a:lnTo>
                    <a:pt x="9838" y="46918"/>
                  </a:lnTo>
                  <a:lnTo>
                    <a:pt x="11029" y="88827"/>
                  </a:lnTo>
                  <a:lnTo>
                    <a:pt x="11030" y="131514"/>
                  </a:lnTo>
                  <a:lnTo>
                    <a:pt x="11030" y="173284"/>
                  </a:lnTo>
                  <a:lnTo>
                    <a:pt x="11030" y="179910"/>
                  </a:lnTo>
                  <a:lnTo>
                    <a:pt x="11030" y="167143"/>
                  </a:lnTo>
                  <a:lnTo>
                    <a:pt x="1929" y="150412"/>
                  </a:lnTo>
                  <a:lnTo>
                    <a:pt x="0" y="130289"/>
                  </a:lnTo>
                  <a:lnTo>
                    <a:pt x="4269" y="94725"/>
                  </a:lnTo>
                  <a:lnTo>
                    <a:pt x="11092" y="57641"/>
                  </a:lnTo>
                  <a:lnTo>
                    <a:pt x="17610" y="46635"/>
                  </a:lnTo>
                  <a:lnTo>
                    <a:pt x="33013" y="28556"/>
                  </a:lnTo>
                  <a:lnTo>
                    <a:pt x="38550" y="17054"/>
                  </a:lnTo>
                  <a:lnTo>
                    <a:pt x="40807" y="14190"/>
                  </a:lnTo>
                  <a:lnTo>
                    <a:pt x="45855" y="11009"/>
                  </a:lnTo>
                  <a:lnTo>
                    <a:pt x="59678" y="7846"/>
                  </a:lnTo>
                  <a:lnTo>
                    <a:pt x="69353" y="1127"/>
                  </a:lnTo>
                  <a:lnTo>
                    <a:pt x="78271" y="0"/>
                  </a:lnTo>
                  <a:lnTo>
                    <a:pt x="86873" y="7281"/>
                  </a:lnTo>
                  <a:lnTo>
                    <a:pt x="92346" y="8113"/>
                  </a:lnTo>
                  <a:lnTo>
                    <a:pt x="93815" y="9183"/>
                  </a:lnTo>
                  <a:lnTo>
                    <a:pt x="94796" y="10848"/>
                  </a:lnTo>
                  <a:lnTo>
                    <a:pt x="95448" y="12911"/>
                  </a:lnTo>
                  <a:lnTo>
                    <a:pt x="103367" y="25818"/>
                  </a:lnTo>
                  <a:lnTo>
                    <a:pt x="106022" y="39923"/>
                  </a:lnTo>
                  <a:lnTo>
                    <a:pt x="112061" y="51332"/>
                  </a:lnTo>
                  <a:lnTo>
                    <a:pt x="113886" y="94032"/>
                  </a:lnTo>
                  <a:lnTo>
                    <a:pt x="113899" y="114182"/>
                  </a:lnTo>
                  <a:lnTo>
                    <a:pt x="111359" y="119902"/>
                  </a:lnTo>
                  <a:lnTo>
                    <a:pt x="108009" y="125619"/>
                  </a:lnTo>
                  <a:lnTo>
                    <a:pt x="105857" y="137051"/>
                  </a:lnTo>
                  <a:lnTo>
                    <a:pt x="105327" y="159134"/>
                  </a:lnTo>
                  <a:lnTo>
                    <a:pt x="105327" y="117349"/>
                  </a:lnTo>
                  <a:lnTo>
                    <a:pt x="106280" y="108292"/>
                  </a:lnTo>
                  <a:lnTo>
                    <a:pt x="112709" y="91683"/>
                  </a:lnTo>
                  <a:lnTo>
                    <a:pt x="114618" y="74079"/>
                  </a:lnTo>
                  <a:lnTo>
                    <a:pt x="120674" y="63571"/>
                  </a:lnTo>
                  <a:lnTo>
                    <a:pt x="127549" y="54425"/>
                  </a:lnTo>
                  <a:lnTo>
                    <a:pt x="132894" y="42801"/>
                  </a:lnTo>
                  <a:lnTo>
                    <a:pt x="135135" y="39928"/>
                  </a:lnTo>
                  <a:lnTo>
                    <a:pt x="137626" y="31655"/>
                  </a:lnTo>
                  <a:lnTo>
                    <a:pt x="138289" y="26782"/>
                  </a:lnTo>
                  <a:lnTo>
                    <a:pt x="139684" y="23533"/>
                  </a:lnTo>
                  <a:lnTo>
                    <a:pt x="141567" y="21367"/>
                  </a:lnTo>
                  <a:lnTo>
                    <a:pt x="156375" y="8839"/>
                  </a:lnTo>
                  <a:lnTo>
                    <a:pt x="161199" y="8575"/>
                  </a:lnTo>
                  <a:lnTo>
                    <a:pt x="166036" y="11053"/>
                  </a:lnTo>
                  <a:lnTo>
                    <a:pt x="178322" y="21483"/>
                  </a:lnTo>
                  <a:lnTo>
                    <a:pt x="180632" y="26315"/>
                  </a:lnTo>
                  <a:lnTo>
                    <a:pt x="183189" y="39989"/>
                  </a:lnTo>
                  <a:lnTo>
                    <a:pt x="189218" y="51344"/>
                  </a:lnTo>
                  <a:lnTo>
                    <a:pt x="191038" y="93659"/>
                  </a:lnTo>
                  <a:lnTo>
                    <a:pt x="191050" y="105514"/>
                  </a:lnTo>
                  <a:lnTo>
                    <a:pt x="181763" y="142529"/>
                  </a:lnTo>
                  <a:lnTo>
                    <a:pt x="175741" y="154149"/>
                  </a:lnTo>
                  <a:lnTo>
                    <a:pt x="191052" y="197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"/>
            <p:cNvSpPr/>
            <p:nvPr/>
          </p:nvSpPr>
          <p:spPr>
            <a:xfrm>
              <a:off x="7109461" y="1783187"/>
              <a:ext cx="120015" cy="145239"/>
            </a:xfrm>
            <a:custGeom>
              <a:avLst/>
              <a:gdLst/>
              <a:ahLst/>
              <a:cxnLst/>
              <a:rect l="0" t="0" r="0" b="0"/>
              <a:pathLst>
                <a:path w="120015" h="145239">
                  <a:moveTo>
                    <a:pt x="0" y="68473"/>
                  </a:moveTo>
                  <a:lnTo>
                    <a:pt x="21237" y="68473"/>
                  </a:lnTo>
                  <a:lnTo>
                    <a:pt x="22730" y="69426"/>
                  </a:lnTo>
                  <a:lnTo>
                    <a:pt x="23725" y="71013"/>
                  </a:lnTo>
                  <a:lnTo>
                    <a:pt x="24390" y="73024"/>
                  </a:lnTo>
                  <a:lnTo>
                    <a:pt x="25784" y="73412"/>
                  </a:lnTo>
                  <a:lnTo>
                    <a:pt x="34370" y="69032"/>
                  </a:lnTo>
                  <a:lnTo>
                    <a:pt x="66896" y="68475"/>
                  </a:lnTo>
                  <a:lnTo>
                    <a:pt x="84415" y="52624"/>
                  </a:lnTo>
                  <a:lnTo>
                    <a:pt x="92309" y="50632"/>
                  </a:lnTo>
                  <a:lnTo>
                    <a:pt x="101290" y="43981"/>
                  </a:lnTo>
                  <a:lnTo>
                    <a:pt x="102167" y="40760"/>
                  </a:lnTo>
                  <a:lnTo>
                    <a:pt x="102865" y="18368"/>
                  </a:lnTo>
                  <a:lnTo>
                    <a:pt x="89850" y="4029"/>
                  </a:lnTo>
                  <a:lnTo>
                    <a:pt x="85018" y="1732"/>
                  </a:lnTo>
                  <a:lnTo>
                    <a:pt x="73061" y="0"/>
                  </a:lnTo>
                  <a:lnTo>
                    <a:pt x="71567" y="917"/>
                  </a:lnTo>
                  <a:lnTo>
                    <a:pt x="70572" y="2481"/>
                  </a:lnTo>
                  <a:lnTo>
                    <a:pt x="69907" y="4476"/>
                  </a:lnTo>
                  <a:lnTo>
                    <a:pt x="68512" y="5806"/>
                  </a:lnTo>
                  <a:lnTo>
                    <a:pt x="59429" y="10480"/>
                  </a:lnTo>
                  <a:lnTo>
                    <a:pt x="54035" y="14123"/>
                  </a:lnTo>
                  <a:lnTo>
                    <a:pt x="45643" y="17127"/>
                  </a:lnTo>
                  <a:lnTo>
                    <a:pt x="39970" y="21205"/>
                  </a:lnTo>
                  <a:lnTo>
                    <a:pt x="36813" y="26192"/>
                  </a:lnTo>
                  <a:lnTo>
                    <a:pt x="34459" y="31584"/>
                  </a:lnTo>
                  <a:lnTo>
                    <a:pt x="19526" y="51343"/>
                  </a:lnTo>
                  <a:lnTo>
                    <a:pt x="16506" y="65617"/>
                  </a:lnTo>
                  <a:lnTo>
                    <a:pt x="10421" y="77046"/>
                  </a:lnTo>
                  <a:lnTo>
                    <a:pt x="8604" y="105621"/>
                  </a:lnTo>
                  <a:lnTo>
                    <a:pt x="11126" y="111335"/>
                  </a:lnTo>
                  <a:lnTo>
                    <a:pt x="14469" y="117051"/>
                  </a:lnTo>
                  <a:lnTo>
                    <a:pt x="15955" y="122766"/>
                  </a:lnTo>
                  <a:lnTo>
                    <a:pt x="17304" y="124671"/>
                  </a:lnTo>
                  <a:lnTo>
                    <a:pt x="19157" y="125940"/>
                  </a:lnTo>
                  <a:lnTo>
                    <a:pt x="23753" y="128304"/>
                  </a:lnTo>
                  <a:lnTo>
                    <a:pt x="40822" y="142680"/>
                  </a:lnTo>
                  <a:lnTo>
                    <a:pt x="46082" y="144316"/>
                  </a:lnTo>
                  <a:lnTo>
                    <a:pt x="58950" y="145238"/>
                  </a:lnTo>
                  <a:lnTo>
                    <a:pt x="66839" y="142913"/>
                  </a:lnTo>
                  <a:lnTo>
                    <a:pt x="73521" y="139658"/>
                  </a:lnTo>
                  <a:lnTo>
                    <a:pt x="88112" y="137567"/>
                  </a:lnTo>
                  <a:lnTo>
                    <a:pt x="98215" y="136329"/>
                  </a:lnTo>
                  <a:lnTo>
                    <a:pt x="120014" y="128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"/>
            <p:cNvSpPr/>
            <p:nvPr/>
          </p:nvSpPr>
          <p:spPr>
            <a:xfrm>
              <a:off x="7263870" y="1697355"/>
              <a:ext cx="25613" cy="231459"/>
            </a:xfrm>
            <a:custGeom>
              <a:avLst/>
              <a:gdLst/>
              <a:ahLst/>
              <a:cxnLst/>
              <a:rect l="0" t="0" r="0" b="0"/>
              <a:pathLst>
                <a:path w="25613" h="231459">
                  <a:moveTo>
                    <a:pt x="8468" y="0"/>
                  </a:moveTo>
                  <a:lnTo>
                    <a:pt x="3917" y="0"/>
                  </a:lnTo>
                  <a:lnTo>
                    <a:pt x="2576" y="953"/>
                  </a:lnTo>
                  <a:lnTo>
                    <a:pt x="1682" y="2540"/>
                  </a:lnTo>
                  <a:lnTo>
                    <a:pt x="0" y="8219"/>
                  </a:lnTo>
                  <a:lnTo>
                    <a:pt x="5807" y="15347"/>
                  </a:lnTo>
                  <a:lnTo>
                    <a:pt x="7679" y="23174"/>
                  </a:lnTo>
                  <a:lnTo>
                    <a:pt x="8454" y="60765"/>
                  </a:lnTo>
                  <a:lnTo>
                    <a:pt x="9414" y="70822"/>
                  </a:lnTo>
                  <a:lnTo>
                    <a:pt x="15252" y="87579"/>
                  </a:lnTo>
                  <a:lnTo>
                    <a:pt x="16994" y="129165"/>
                  </a:lnTo>
                  <a:lnTo>
                    <a:pt x="17038" y="168439"/>
                  </a:lnTo>
                  <a:lnTo>
                    <a:pt x="17041" y="208480"/>
                  </a:lnTo>
                  <a:lnTo>
                    <a:pt x="17041" y="226931"/>
                  </a:lnTo>
                  <a:lnTo>
                    <a:pt x="17993" y="228440"/>
                  </a:lnTo>
                  <a:lnTo>
                    <a:pt x="19580" y="229446"/>
                  </a:lnTo>
                  <a:lnTo>
                    <a:pt x="25612" y="231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"/>
            <p:cNvSpPr/>
            <p:nvPr/>
          </p:nvSpPr>
          <p:spPr>
            <a:xfrm>
              <a:off x="7212342" y="1791653"/>
              <a:ext cx="145722" cy="34290"/>
            </a:xfrm>
            <a:custGeom>
              <a:avLst/>
              <a:gdLst/>
              <a:ahLst/>
              <a:cxnLst/>
              <a:rect l="0" t="0" r="0" b="0"/>
              <a:pathLst>
                <a:path w="145722" h="34290">
                  <a:moveTo>
                    <a:pt x="17133" y="34289"/>
                  </a:moveTo>
                  <a:lnTo>
                    <a:pt x="0" y="34289"/>
                  </a:lnTo>
                  <a:lnTo>
                    <a:pt x="4542" y="29739"/>
                  </a:lnTo>
                  <a:lnTo>
                    <a:pt x="9315" y="27504"/>
                  </a:lnTo>
                  <a:lnTo>
                    <a:pt x="49125" y="23224"/>
                  </a:lnTo>
                  <a:lnTo>
                    <a:pt x="57069" y="19846"/>
                  </a:lnTo>
                  <a:lnTo>
                    <a:pt x="92325" y="12949"/>
                  </a:lnTo>
                  <a:lnTo>
                    <a:pt x="145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"/>
            <p:cNvSpPr/>
            <p:nvPr/>
          </p:nvSpPr>
          <p:spPr>
            <a:xfrm>
              <a:off x="7341022" y="1671638"/>
              <a:ext cx="119911" cy="282893"/>
            </a:xfrm>
            <a:custGeom>
              <a:avLst/>
              <a:gdLst/>
              <a:ahLst/>
              <a:cxnLst/>
              <a:rect l="0" t="0" r="0" b="0"/>
              <a:pathLst>
                <a:path w="119911" h="282893">
                  <a:moveTo>
                    <a:pt x="8467" y="0"/>
                  </a:moveTo>
                  <a:lnTo>
                    <a:pt x="8467" y="7380"/>
                  </a:lnTo>
                  <a:lnTo>
                    <a:pt x="14359" y="15181"/>
                  </a:lnTo>
                  <a:lnTo>
                    <a:pt x="16247" y="23124"/>
                  </a:lnTo>
                  <a:lnTo>
                    <a:pt x="17027" y="62022"/>
                  </a:lnTo>
                  <a:lnTo>
                    <a:pt x="17040" y="100130"/>
                  </a:lnTo>
                  <a:lnTo>
                    <a:pt x="17041" y="140024"/>
                  </a:lnTo>
                  <a:lnTo>
                    <a:pt x="16089" y="174308"/>
                  </a:lnTo>
                  <a:lnTo>
                    <a:pt x="8998" y="207527"/>
                  </a:lnTo>
                  <a:lnTo>
                    <a:pt x="8468" y="249213"/>
                  </a:lnTo>
                  <a:lnTo>
                    <a:pt x="8467" y="257142"/>
                  </a:lnTo>
                  <a:lnTo>
                    <a:pt x="3917" y="257165"/>
                  </a:lnTo>
                  <a:lnTo>
                    <a:pt x="2576" y="256216"/>
                  </a:lnTo>
                  <a:lnTo>
                    <a:pt x="1682" y="254630"/>
                  </a:lnTo>
                  <a:lnTo>
                    <a:pt x="131" y="248443"/>
                  </a:lnTo>
                  <a:lnTo>
                    <a:pt x="0" y="244404"/>
                  </a:lnTo>
                  <a:lnTo>
                    <a:pt x="2482" y="239434"/>
                  </a:lnTo>
                  <a:lnTo>
                    <a:pt x="4477" y="236775"/>
                  </a:lnTo>
                  <a:lnTo>
                    <a:pt x="6694" y="228741"/>
                  </a:lnTo>
                  <a:lnTo>
                    <a:pt x="9187" y="209368"/>
                  </a:lnTo>
                  <a:lnTo>
                    <a:pt x="15207" y="197319"/>
                  </a:lnTo>
                  <a:lnTo>
                    <a:pt x="19420" y="173250"/>
                  </a:lnTo>
                  <a:lnTo>
                    <a:pt x="22860" y="166535"/>
                  </a:lnTo>
                  <a:lnTo>
                    <a:pt x="24390" y="160375"/>
                  </a:lnTo>
                  <a:lnTo>
                    <a:pt x="30150" y="154463"/>
                  </a:lnTo>
                  <a:lnTo>
                    <a:pt x="38107" y="149612"/>
                  </a:lnTo>
                  <a:lnTo>
                    <a:pt x="44818" y="147456"/>
                  </a:lnTo>
                  <a:lnTo>
                    <a:pt x="46989" y="145929"/>
                  </a:lnTo>
                  <a:lnTo>
                    <a:pt x="48435" y="143959"/>
                  </a:lnTo>
                  <a:lnTo>
                    <a:pt x="49401" y="141692"/>
                  </a:lnTo>
                  <a:lnTo>
                    <a:pt x="50997" y="140181"/>
                  </a:lnTo>
                  <a:lnTo>
                    <a:pt x="55309" y="138502"/>
                  </a:lnTo>
                  <a:lnTo>
                    <a:pt x="63093" y="137558"/>
                  </a:lnTo>
                  <a:lnTo>
                    <a:pt x="64887" y="136472"/>
                  </a:lnTo>
                  <a:lnTo>
                    <a:pt x="66082" y="134796"/>
                  </a:lnTo>
                  <a:lnTo>
                    <a:pt x="66881" y="132727"/>
                  </a:lnTo>
                  <a:lnTo>
                    <a:pt x="68364" y="132299"/>
                  </a:lnTo>
                  <a:lnTo>
                    <a:pt x="70307" y="132967"/>
                  </a:lnTo>
                  <a:lnTo>
                    <a:pt x="75004" y="135296"/>
                  </a:lnTo>
                  <a:lnTo>
                    <a:pt x="88586" y="136914"/>
                  </a:lnTo>
                  <a:lnTo>
                    <a:pt x="90455" y="137948"/>
                  </a:lnTo>
                  <a:lnTo>
                    <a:pt x="91701" y="139590"/>
                  </a:lnTo>
                  <a:lnTo>
                    <a:pt x="94038" y="143955"/>
                  </a:lnTo>
                  <a:lnTo>
                    <a:pt x="99756" y="151767"/>
                  </a:lnTo>
                  <a:lnTo>
                    <a:pt x="102827" y="160115"/>
                  </a:lnTo>
                  <a:lnTo>
                    <a:pt x="108393" y="168620"/>
                  </a:lnTo>
                  <a:lnTo>
                    <a:pt x="110465" y="178125"/>
                  </a:lnTo>
                  <a:lnTo>
                    <a:pt x="112032" y="191631"/>
                  </a:lnTo>
                  <a:lnTo>
                    <a:pt x="117152" y="203041"/>
                  </a:lnTo>
                  <a:lnTo>
                    <a:pt x="119888" y="245669"/>
                  </a:lnTo>
                  <a:lnTo>
                    <a:pt x="119910" y="282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9"/>
            <p:cNvSpPr/>
            <p:nvPr/>
          </p:nvSpPr>
          <p:spPr>
            <a:xfrm>
              <a:off x="7495618" y="1783093"/>
              <a:ext cx="273926" cy="145721"/>
            </a:xfrm>
            <a:custGeom>
              <a:avLst/>
              <a:gdLst/>
              <a:ahLst/>
              <a:cxnLst/>
              <a:rect l="0" t="0" r="0" b="0"/>
              <a:pathLst>
                <a:path w="273926" h="145721">
                  <a:moveTo>
                    <a:pt x="102475" y="34277"/>
                  </a:moveTo>
                  <a:lnTo>
                    <a:pt x="102475" y="29726"/>
                  </a:lnTo>
                  <a:lnTo>
                    <a:pt x="101521" y="28386"/>
                  </a:lnTo>
                  <a:lnTo>
                    <a:pt x="99934" y="27492"/>
                  </a:lnTo>
                  <a:lnTo>
                    <a:pt x="95093" y="26058"/>
                  </a:lnTo>
                  <a:lnTo>
                    <a:pt x="94432" y="23322"/>
                  </a:lnTo>
                  <a:lnTo>
                    <a:pt x="94255" y="21258"/>
                  </a:lnTo>
                  <a:lnTo>
                    <a:pt x="93185" y="19883"/>
                  </a:lnTo>
                  <a:lnTo>
                    <a:pt x="86553" y="17494"/>
                  </a:lnTo>
                  <a:lnTo>
                    <a:pt x="81141" y="17239"/>
                  </a:lnTo>
                  <a:lnTo>
                    <a:pt x="79680" y="18156"/>
                  </a:lnTo>
                  <a:lnTo>
                    <a:pt x="78706" y="19720"/>
                  </a:lnTo>
                  <a:lnTo>
                    <a:pt x="78056" y="21715"/>
                  </a:lnTo>
                  <a:lnTo>
                    <a:pt x="76670" y="23045"/>
                  </a:lnTo>
                  <a:lnTo>
                    <a:pt x="37917" y="42752"/>
                  </a:lnTo>
                  <a:lnTo>
                    <a:pt x="36577" y="44689"/>
                  </a:lnTo>
                  <a:lnTo>
                    <a:pt x="34134" y="49382"/>
                  </a:lnTo>
                  <a:lnTo>
                    <a:pt x="11918" y="74303"/>
                  </a:lnTo>
                  <a:lnTo>
                    <a:pt x="6377" y="85716"/>
                  </a:lnTo>
                  <a:lnTo>
                    <a:pt x="2614" y="91429"/>
                  </a:lnTo>
                  <a:lnTo>
                    <a:pt x="496" y="100953"/>
                  </a:lnTo>
                  <a:lnTo>
                    <a:pt x="0" y="110265"/>
                  </a:lnTo>
                  <a:lnTo>
                    <a:pt x="821" y="113511"/>
                  </a:lnTo>
                  <a:lnTo>
                    <a:pt x="2321" y="115675"/>
                  </a:lnTo>
                  <a:lnTo>
                    <a:pt x="4272" y="117117"/>
                  </a:lnTo>
                  <a:lnTo>
                    <a:pt x="5574" y="119031"/>
                  </a:lnTo>
                  <a:lnTo>
                    <a:pt x="8358" y="126276"/>
                  </a:lnTo>
                  <a:lnTo>
                    <a:pt x="12386" y="131680"/>
                  </a:lnTo>
                  <a:lnTo>
                    <a:pt x="31129" y="144048"/>
                  </a:lnTo>
                  <a:lnTo>
                    <a:pt x="33003" y="143653"/>
                  </a:lnTo>
                  <a:lnTo>
                    <a:pt x="42855" y="138714"/>
                  </a:lnTo>
                  <a:lnTo>
                    <a:pt x="53974" y="137457"/>
                  </a:lnTo>
                  <a:lnTo>
                    <a:pt x="81682" y="119704"/>
                  </a:lnTo>
                  <a:lnTo>
                    <a:pt x="97920" y="99075"/>
                  </a:lnTo>
                  <a:lnTo>
                    <a:pt x="100450" y="91334"/>
                  </a:lnTo>
                  <a:lnTo>
                    <a:pt x="103161" y="72165"/>
                  </a:lnTo>
                  <a:lnTo>
                    <a:pt x="109208" y="60141"/>
                  </a:lnTo>
                  <a:lnTo>
                    <a:pt x="111046" y="29346"/>
                  </a:lnTo>
                  <a:lnTo>
                    <a:pt x="111046" y="33440"/>
                  </a:lnTo>
                  <a:lnTo>
                    <a:pt x="106496" y="34029"/>
                  </a:lnTo>
                  <a:lnTo>
                    <a:pt x="105155" y="35064"/>
                  </a:lnTo>
                  <a:lnTo>
                    <a:pt x="103665" y="38754"/>
                  </a:lnTo>
                  <a:lnTo>
                    <a:pt x="101757" y="48884"/>
                  </a:lnTo>
                  <a:lnTo>
                    <a:pt x="96653" y="57232"/>
                  </a:lnTo>
                  <a:lnTo>
                    <a:pt x="94446" y="68586"/>
                  </a:lnTo>
                  <a:lnTo>
                    <a:pt x="94009" y="80001"/>
                  </a:lnTo>
                  <a:lnTo>
                    <a:pt x="96489" y="85713"/>
                  </a:lnTo>
                  <a:lnTo>
                    <a:pt x="99815" y="91428"/>
                  </a:lnTo>
                  <a:lnTo>
                    <a:pt x="102124" y="101164"/>
                  </a:lnTo>
                  <a:lnTo>
                    <a:pt x="102371" y="106906"/>
                  </a:lnTo>
                  <a:lnTo>
                    <a:pt x="104968" y="111959"/>
                  </a:lnTo>
                  <a:lnTo>
                    <a:pt x="109846" y="118413"/>
                  </a:lnTo>
                  <a:lnTo>
                    <a:pt x="113054" y="119296"/>
                  </a:lnTo>
                  <a:lnTo>
                    <a:pt x="131437" y="119990"/>
                  </a:lnTo>
                  <a:lnTo>
                    <a:pt x="133212" y="119041"/>
                  </a:lnTo>
                  <a:lnTo>
                    <a:pt x="134397" y="117456"/>
                  </a:lnTo>
                  <a:lnTo>
                    <a:pt x="136665" y="113156"/>
                  </a:lnTo>
                  <a:lnTo>
                    <a:pt x="140848" y="108069"/>
                  </a:lnTo>
                  <a:lnTo>
                    <a:pt x="145881" y="105174"/>
                  </a:lnTo>
                  <a:lnTo>
                    <a:pt x="151294" y="102934"/>
                  </a:lnTo>
                  <a:lnTo>
                    <a:pt x="156875" y="98764"/>
                  </a:lnTo>
                  <a:lnTo>
                    <a:pt x="159991" y="93735"/>
                  </a:lnTo>
                  <a:lnTo>
                    <a:pt x="162327" y="88325"/>
                  </a:lnTo>
                  <a:lnTo>
                    <a:pt x="168045" y="79925"/>
                  </a:lnTo>
                  <a:lnTo>
                    <a:pt x="171116" y="71403"/>
                  </a:lnTo>
                  <a:lnTo>
                    <a:pt x="176682" y="62846"/>
                  </a:lnTo>
                  <a:lnTo>
                    <a:pt x="178754" y="54278"/>
                  </a:lnTo>
                  <a:lnTo>
                    <a:pt x="179627" y="17135"/>
                  </a:lnTo>
                  <a:lnTo>
                    <a:pt x="179627" y="37532"/>
                  </a:lnTo>
                  <a:lnTo>
                    <a:pt x="177087" y="43026"/>
                  </a:lnTo>
                  <a:lnTo>
                    <a:pt x="173736" y="48643"/>
                  </a:lnTo>
                  <a:lnTo>
                    <a:pt x="171584" y="60010"/>
                  </a:lnTo>
                  <a:lnTo>
                    <a:pt x="171055" y="102857"/>
                  </a:lnTo>
                  <a:lnTo>
                    <a:pt x="171055" y="128574"/>
                  </a:lnTo>
                  <a:lnTo>
                    <a:pt x="171055" y="87594"/>
                  </a:lnTo>
                  <a:lnTo>
                    <a:pt x="172007" y="74099"/>
                  </a:lnTo>
                  <a:lnTo>
                    <a:pt x="177898" y="63644"/>
                  </a:lnTo>
                  <a:lnTo>
                    <a:pt x="184724" y="54514"/>
                  </a:lnTo>
                  <a:lnTo>
                    <a:pt x="190054" y="42896"/>
                  </a:lnTo>
                  <a:lnTo>
                    <a:pt x="202731" y="23629"/>
                  </a:lnTo>
                  <a:lnTo>
                    <a:pt x="228211" y="3631"/>
                  </a:lnTo>
                  <a:lnTo>
                    <a:pt x="237942" y="467"/>
                  </a:lnTo>
                  <a:lnTo>
                    <a:pt x="252361" y="0"/>
                  </a:lnTo>
                  <a:lnTo>
                    <a:pt x="253833" y="948"/>
                  </a:lnTo>
                  <a:lnTo>
                    <a:pt x="254816" y="2533"/>
                  </a:lnTo>
                  <a:lnTo>
                    <a:pt x="256199" y="9314"/>
                  </a:lnTo>
                  <a:lnTo>
                    <a:pt x="256392" y="11920"/>
                  </a:lnTo>
                  <a:lnTo>
                    <a:pt x="259147" y="17356"/>
                  </a:lnTo>
                  <a:lnTo>
                    <a:pt x="262594" y="22946"/>
                  </a:lnTo>
                  <a:lnTo>
                    <a:pt x="264808" y="34297"/>
                  </a:lnTo>
                  <a:lnTo>
                    <a:pt x="265349" y="75352"/>
                  </a:lnTo>
                  <a:lnTo>
                    <a:pt x="265352" y="117138"/>
                  </a:lnTo>
                  <a:lnTo>
                    <a:pt x="265352" y="131431"/>
                  </a:lnTo>
                  <a:lnTo>
                    <a:pt x="266305" y="133337"/>
                  </a:lnTo>
                  <a:lnTo>
                    <a:pt x="267893" y="134607"/>
                  </a:lnTo>
                  <a:lnTo>
                    <a:pt x="269903" y="135453"/>
                  </a:lnTo>
                  <a:lnTo>
                    <a:pt x="271244" y="136970"/>
                  </a:lnTo>
                  <a:lnTo>
                    <a:pt x="273925" y="145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0"/>
            <p:cNvSpPr/>
            <p:nvPr/>
          </p:nvSpPr>
          <p:spPr>
            <a:xfrm>
              <a:off x="7778149" y="1757366"/>
              <a:ext cx="119867" cy="154302"/>
            </a:xfrm>
            <a:custGeom>
              <a:avLst/>
              <a:gdLst/>
              <a:ahLst/>
              <a:cxnLst/>
              <a:rect l="0" t="0" r="0" b="0"/>
              <a:pathLst>
                <a:path w="119867" h="154302">
                  <a:moveTo>
                    <a:pt x="25683" y="60004"/>
                  </a:moveTo>
                  <a:lnTo>
                    <a:pt x="25683" y="64555"/>
                  </a:lnTo>
                  <a:lnTo>
                    <a:pt x="26637" y="65895"/>
                  </a:lnTo>
                  <a:lnTo>
                    <a:pt x="28224" y="66789"/>
                  </a:lnTo>
                  <a:lnTo>
                    <a:pt x="33903" y="68472"/>
                  </a:lnTo>
                  <a:lnTo>
                    <a:pt x="71512" y="68576"/>
                  </a:lnTo>
                  <a:lnTo>
                    <a:pt x="77167" y="66036"/>
                  </a:lnTo>
                  <a:lnTo>
                    <a:pt x="82855" y="62685"/>
                  </a:lnTo>
                  <a:lnTo>
                    <a:pt x="88558" y="61195"/>
                  </a:lnTo>
                  <a:lnTo>
                    <a:pt x="90460" y="59846"/>
                  </a:lnTo>
                  <a:lnTo>
                    <a:pt x="91727" y="57994"/>
                  </a:lnTo>
                  <a:lnTo>
                    <a:pt x="92573" y="55806"/>
                  </a:lnTo>
                  <a:lnTo>
                    <a:pt x="94089" y="54348"/>
                  </a:lnTo>
                  <a:lnTo>
                    <a:pt x="98313" y="52728"/>
                  </a:lnTo>
                  <a:lnTo>
                    <a:pt x="99821" y="51343"/>
                  </a:lnTo>
                  <a:lnTo>
                    <a:pt x="101496" y="47265"/>
                  </a:lnTo>
                  <a:lnTo>
                    <a:pt x="102895" y="45796"/>
                  </a:lnTo>
                  <a:lnTo>
                    <a:pt x="106990" y="44164"/>
                  </a:lnTo>
                  <a:lnTo>
                    <a:pt x="108463" y="42777"/>
                  </a:lnTo>
                  <a:lnTo>
                    <a:pt x="119110" y="25814"/>
                  </a:lnTo>
                  <a:lnTo>
                    <a:pt x="119866" y="18472"/>
                  </a:lnTo>
                  <a:lnTo>
                    <a:pt x="112590" y="9877"/>
                  </a:lnTo>
                  <a:lnTo>
                    <a:pt x="111759" y="4406"/>
                  </a:lnTo>
                  <a:lnTo>
                    <a:pt x="110689" y="2936"/>
                  </a:lnTo>
                  <a:lnTo>
                    <a:pt x="109024" y="1956"/>
                  </a:lnTo>
                  <a:lnTo>
                    <a:pt x="102130" y="577"/>
                  </a:lnTo>
                  <a:lnTo>
                    <a:pt x="66771" y="0"/>
                  </a:lnTo>
                  <a:lnTo>
                    <a:pt x="60455" y="2538"/>
                  </a:lnTo>
                  <a:lnTo>
                    <a:pt x="54473" y="5888"/>
                  </a:lnTo>
                  <a:lnTo>
                    <a:pt x="35448" y="12767"/>
                  </a:lnTo>
                  <a:lnTo>
                    <a:pt x="19160" y="24138"/>
                  </a:lnTo>
                  <a:lnTo>
                    <a:pt x="11624" y="38138"/>
                  </a:lnTo>
                  <a:lnTo>
                    <a:pt x="8501" y="48022"/>
                  </a:lnTo>
                  <a:lnTo>
                    <a:pt x="2918" y="56983"/>
                  </a:lnTo>
                  <a:lnTo>
                    <a:pt x="841" y="65671"/>
                  </a:lnTo>
                  <a:lnTo>
                    <a:pt x="0" y="88577"/>
                  </a:lnTo>
                  <a:lnTo>
                    <a:pt x="2522" y="94293"/>
                  </a:lnTo>
                  <a:lnTo>
                    <a:pt x="4527" y="97151"/>
                  </a:lnTo>
                  <a:lnTo>
                    <a:pt x="10551" y="118224"/>
                  </a:lnTo>
                  <a:lnTo>
                    <a:pt x="12737" y="121677"/>
                  </a:lnTo>
                  <a:lnTo>
                    <a:pt x="17707" y="125514"/>
                  </a:lnTo>
                  <a:lnTo>
                    <a:pt x="23091" y="128172"/>
                  </a:lnTo>
                  <a:lnTo>
                    <a:pt x="59974" y="154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1"/>
            <p:cNvSpPr/>
            <p:nvPr/>
          </p:nvSpPr>
          <p:spPr>
            <a:xfrm>
              <a:off x="7469518" y="2040255"/>
              <a:ext cx="102858" cy="188199"/>
            </a:xfrm>
            <a:custGeom>
              <a:avLst/>
              <a:gdLst/>
              <a:ahLst/>
              <a:cxnLst/>
              <a:rect l="0" t="0" r="0" b="0"/>
              <a:pathLst>
                <a:path w="102858" h="188199">
                  <a:moveTo>
                    <a:pt x="85712" y="0"/>
                  </a:moveTo>
                  <a:lnTo>
                    <a:pt x="77916" y="6844"/>
                  </a:lnTo>
                  <a:lnTo>
                    <a:pt x="66151" y="14622"/>
                  </a:lnTo>
                  <a:lnTo>
                    <a:pt x="60866" y="22007"/>
                  </a:lnTo>
                  <a:lnTo>
                    <a:pt x="43752" y="34330"/>
                  </a:lnTo>
                  <a:lnTo>
                    <a:pt x="23177" y="54045"/>
                  </a:lnTo>
                  <a:lnTo>
                    <a:pt x="19819" y="62438"/>
                  </a:lnTo>
                  <a:lnTo>
                    <a:pt x="13112" y="83348"/>
                  </a:lnTo>
                  <a:lnTo>
                    <a:pt x="3567" y="99931"/>
                  </a:lnTo>
                  <a:lnTo>
                    <a:pt x="127" y="131052"/>
                  </a:lnTo>
                  <a:lnTo>
                    <a:pt x="0" y="148555"/>
                  </a:lnTo>
                  <a:lnTo>
                    <a:pt x="2533" y="154290"/>
                  </a:lnTo>
                  <a:lnTo>
                    <a:pt x="13657" y="168590"/>
                  </a:lnTo>
                  <a:lnTo>
                    <a:pt x="15588" y="174307"/>
                  </a:lnTo>
                  <a:lnTo>
                    <a:pt x="17055" y="176212"/>
                  </a:lnTo>
                  <a:lnTo>
                    <a:pt x="31664" y="185579"/>
                  </a:lnTo>
                  <a:lnTo>
                    <a:pt x="37243" y="187255"/>
                  </a:lnTo>
                  <a:lnTo>
                    <a:pt x="50290" y="188198"/>
                  </a:lnTo>
                  <a:lnTo>
                    <a:pt x="58221" y="185878"/>
                  </a:lnTo>
                  <a:lnTo>
                    <a:pt x="64921" y="182625"/>
                  </a:lnTo>
                  <a:lnTo>
                    <a:pt x="10285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2"/>
            <p:cNvSpPr/>
            <p:nvPr/>
          </p:nvSpPr>
          <p:spPr>
            <a:xfrm>
              <a:off x="7615238" y="1988823"/>
              <a:ext cx="171419" cy="231089"/>
            </a:xfrm>
            <a:custGeom>
              <a:avLst/>
              <a:gdLst/>
              <a:ahLst/>
              <a:cxnLst/>
              <a:rect l="0" t="0" r="0" b="0"/>
              <a:pathLst>
                <a:path w="171419" h="231089">
                  <a:moveTo>
                    <a:pt x="17144" y="60005"/>
                  </a:moveTo>
                  <a:lnTo>
                    <a:pt x="17144" y="101811"/>
                  </a:lnTo>
                  <a:lnTo>
                    <a:pt x="17144" y="143897"/>
                  </a:lnTo>
                  <a:lnTo>
                    <a:pt x="16192" y="151583"/>
                  </a:lnTo>
                  <a:lnTo>
                    <a:pt x="9366" y="176296"/>
                  </a:lnTo>
                  <a:lnTo>
                    <a:pt x="8582" y="208584"/>
                  </a:lnTo>
                  <a:lnTo>
                    <a:pt x="6036" y="214305"/>
                  </a:lnTo>
                  <a:lnTo>
                    <a:pt x="353" y="222380"/>
                  </a:lnTo>
                  <a:lnTo>
                    <a:pt x="9" y="231088"/>
                  </a:lnTo>
                  <a:lnTo>
                    <a:pt x="0" y="190474"/>
                  </a:lnTo>
                  <a:lnTo>
                    <a:pt x="0" y="151918"/>
                  </a:lnTo>
                  <a:lnTo>
                    <a:pt x="0" y="120025"/>
                  </a:lnTo>
                  <a:lnTo>
                    <a:pt x="40247" y="120012"/>
                  </a:lnTo>
                  <a:lnTo>
                    <a:pt x="62873" y="120012"/>
                  </a:lnTo>
                  <a:lnTo>
                    <a:pt x="68583" y="117472"/>
                  </a:lnTo>
                  <a:lnTo>
                    <a:pt x="74296" y="114121"/>
                  </a:lnTo>
                  <a:lnTo>
                    <a:pt x="85725" y="111969"/>
                  </a:lnTo>
                  <a:lnTo>
                    <a:pt x="92392" y="110722"/>
                  </a:lnTo>
                  <a:lnTo>
                    <a:pt x="119485" y="100870"/>
                  </a:lnTo>
                  <a:lnTo>
                    <a:pt x="126789" y="95594"/>
                  </a:lnTo>
                  <a:lnTo>
                    <a:pt x="135077" y="93599"/>
                  </a:lnTo>
                  <a:lnTo>
                    <a:pt x="140361" y="89858"/>
                  </a:lnTo>
                  <a:lnTo>
                    <a:pt x="143346" y="85020"/>
                  </a:lnTo>
                  <a:lnTo>
                    <a:pt x="144141" y="82397"/>
                  </a:lnTo>
                  <a:lnTo>
                    <a:pt x="145624" y="80648"/>
                  </a:lnTo>
                  <a:lnTo>
                    <a:pt x="149811" y="78704"/>
                  </a:lnTo>
                  <a:lnTo>
                    <a:pt x="151309" y="77233"/>
                  </a:lnTo>
                  <a:lnTo>
                    <a:pt x="160914" y="59842"/>
                  </a:lnTo>
                  <a:lnTo>
                    <a:pt x="163753" y="37138"/>
                  </a:lnTo>
                  <a:lnTo>
                    <a:pt x="169647" y="25713"/>
                  </a:lnTo>
                  <a:lnTo>
                    <a:pt x="171418" y="12740"/>
                  </a:lnTo>
                  <a:lnTo>
                    <a:pt x="170476" y="11350"/>
                  </a:lnTo>
                  <a:lnTo>
                    <a:pt x="168896" y="10423"/>
                  </a:lnTo>
                  <a:lnTo>
                    <a:pt x="164065" y="8936"/>
                  </a:lnTo>
                  <a:lnTo>
                    <a:pt x="163405" y="6192"/>
                  </a:lnTo>
                  <a:lnTo>
                    <a:pt x="162876" y="0"/>
                  </a:lnTo>
                  <a:lnTo>
                    <a:pt x="162876" y="4549"/>
                  </a:lnTo>
                  <a:lnTo>
                    <a:pt x="161925" y="5889"/>
                  </a:lnTo>
                  <a:lnTo>
                    <a:pt x="160337" y="6782"/>
                  </a:lnTo>
                  <a:lnTo>
                    <a:pt x="158326" y="7378"/>
                  </a:lnTo>
                  <a:lnTo>
                    <a:pt x="156985" y="8728"/>
                  </a:lnTo>
                  <a:lnTo>
                    <a:pt x="155495" y="12767"/>
                  </a:lnTo>
                  <a:lnTo>
                    <a:pt x="151778" y="53458"/>
                  </a:lnTo>
                  <a:lnTo>
                    <a:pt x="146927" y="70141"/>
                  </a:lnTo>
                  <a:lnTo>
                    <a:pt x="145015" y="82609"/>
                  </a:lnTo>
                  <a:lnTo>
                    <a:pt x="139910" y="92314"/>
                  </a:lnTo>
                  <a:lnTo>
                    <a:pt x="136278" y="131381"/>
                  </a:lnTo>
                  <a:lnTo>
                    <a:pt x="129788" y="148203"/>
                  </a:lnTo>
                  <a:lnTo>
                    <a:pt x="128590" y="188591"/>
                  </a:lnTo>
                  <a:lnTo>
                    <a:pt x="128587" y="222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3"/>
            <p:cNvSpPr/>
            <p:nvPr/>
          </p:nvSpPr>
          <p:spPr>
            <a:xfrm>
              <a:off x="7786688" y="2125980"/>
              <a:ext cx="137161" cy="91445"/>
            </a:xfrm>
            <a:custGeom>
              <a:avLst/>
              <a:gdLst/>
              <a:ahLst/>
              <a:cxnLst/>
              <a:rect l="0" t="0" r="0" b="0"/>
              <a:pathLst>
                <a:path w="137161" h="91445">
                  <a:moveTo>
                    <a:pt x="8573" y="0"/>
                  </a:moveTo>
                  <a:lnTo>
                    <a:pt x="0" y="0"/>
                  </a:lnTo>
                  <a:lnTo>
                    <a:pt x="8541" y="0"/>
                  </a:lnTo>
                  <a:lnTo>
                    <a:pt x="0" y="0"/>
                  </a:lnTo>
                  <a:lnTo>
                    <a:pt x="8572" y="0"/>
                  </a:lnTo>
                  <a:lnTo>
                    <a:pt x="8573" y="40263"/>
                  </a:lnTo>
                  <a:lnTo>
                    <a:pt x="8573" y="45835"/>
                  </a:lnTo>
                  <a:lnTo>
                    <a:pt x="6032" y="51486"/>
                  </a:lnTo>
                  <a:lnTo>
                    <a:pt x="1191" y="58324"/>
                  </a:lnTo>
                  <a:lnTo>
                    <a:pt x="235" y="66519"/>
                  </a:lnTo>
                  <a:lnTo>
                    <a:pt x="104" y="71791"/>
                  </a:lnTo>
                  <a:lnTo>
                    <a:pt x="5126" y="79850"/>
                  </a:lnTo>
                  <a:lnTo>
                    <a:pt x="9132" y="84666"/>
                  </a:lnTo>
                  <a:lnTo>
                    <a:pt x="18663" y="90017"/>
                  </a:lnTo>
                  <a:lnTo>
                    <a:pt x="23872" y="91444"/>
                  </a:lnTo>
                  <a:lnTo>
                    <a:pt x="28297" y="91442"/>
                  </a:lnTo>
                  <a:lnTo>
                    <a:pt x="65975" y="80461"/>
                  </a:lnTo>
                  <a:lnTo>
                    <a:pt x="107574" y="68508"/>
                  </a:lnTo>
                  <a:lnTo>
                    <a:pt x="119814" y="61969"/>
                  </a:lnTo>
                  <a:lnTo>
                    <a:pt x="126855" y="60395"/>
                  </a:lnTo>
                  <a:lnTo>
                    <a:pt x="137160" y="5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4"/>
            <p:cNvSpPr/>
            <p:nvPr/>
          </p:nvSpPr>
          <p:spPr>
            <a:xfrm>
              <a:off x="7898130" y="2074545"/>
              <a:ext cx="17146" cy="222886"/>
            </a:xfrm>
            <a:custGeom>
              <a:avLst/>
              <a:gdLst/>
              <a:ahLst/>
              <a:cxnLst/>
              <a:rect l="0" t="0" r="0" b="0"/>
              <a:pathLst>
                <a:path w="17146" h="222886">
                  <a:moveTo>
                    <a:pt x="0" y="0"/>
                  </a:moveTo>
                  <a:lnTo>
                    <a:pt x="0" y="41095"/>
                  </a:lnTo>
                  <a:lnTo>
                    <a:pt x="952" y="74384"/>
                  </a:lnTo>
                  <a:lnTo>
                    <a:pt x="7381" y="95850"/>
                  </a:lnTo>
                  <a:lnTo>
                    <a:pt x="9456" y="130751"/>
                  </a:lnTo>
                  <a:lnTo>
                    <a:pt x="15944" y="148122"/>
                  </a:lnTo>
                  <a:lnTo>
                    <a:pt x="17114" y="189896"/>
                  </a:lnTo>
                  <a:lnTo>
                    <a:pt x="17145" y="222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87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0647MC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22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</a:t>
            </a:r>
            <a:r>
              <a:rPr lang="en-US" smtClean="0"/>
              <a:t>improving! The </a:t>
            </a:r>
            <a:r>
              <a:rPr lang="en-US" dirty="0" smtClean="0"/>
              <a:t>Clean Air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1970, 1977, and 1990</a:t>
            </a:r>
          </a:p>
          <a:p>
            <a:r>
              <a:rPr lang="en-US" dirty="0" smtClean="0"/>
              <a:t>Established NAAQS or National Ambient Air Quality Standards for 7 outdoor pollutants</a:t>
            </a:r>
          </a:p>
          <a:p>
            <a:r>
              <a:rPr lang="en-US" b="1" dirty="0" smtClean="0"/>
              <a:t>By 2000 coal burning power plants had cut sulfur dioxide emissions to ½ and lower and </a:t>
            </a:r>
            <a:r>
              <a:rPr lang="en-US" b="1" dirty="0" err="1" smtClean="0"/>
              <a:t>NO</a:t>
            </a:r>
            <a:r>
              <a:rPr lang="en-US" b="1" baseline="-25000" dirty="0" err="1" smtClean="0"/>
              <a:t>x</a:t>
            </a:r>
            <a:r>
              <a:rPr lang="en-US" b="1" dirty="0" smtClean="0"/>
              <a:t> emissions by about 1/3</a:t>
            </a:r>
          </a:p>
          <a:p>
            <a:r>
              <a:rPr lang="en-US" dirty="0" smtClean="0"/>
              <a:t>Between 1970 and 1995 most outdoor air pollutants had </a:t>
            </a:r>
            <a:r>
              <a:rPr lang="en-US" b="1" dirty="0" smtClean="0"/>
              <a:t>been decreased nationally </a:t>
            </a:r>
            <a:r>
              <a:rPr lang="en-US" dirty="0" smtClean="0"/>
              <a:t>by about 1/3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7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actorydirectpromos.com/wordpress/wp-content/uploads/2012/01/carbon-foot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581400" cy="274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Warm UP - Constructed Response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6172200" cy="5211763"/>
          </a:xfrm>
        </p:spPr>
        <p:txBody>
          <a:bodyPr/>
          <a:lstStyle/>
          <a:p>
            <a:r>
              <a:rPr lang="en-US" dirty="0" smtClean="0"/>
              <a:t>What is an ecological footprint? Why would the U.S have a larger footprint than a developing nation like India?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5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Warm up: </a:t>
            </a:r>
            <a:r>
              <a:rPr lang="en-US" sz="3600" dirty="0" smtClean="0"/>
              <a:t>Name the 4 categories of pollution impact on the atmosphere and the gases associated with each</a:t>
            </a:r>
            <a:r>
              <a:rPr lang="en-US" sz="4000" dirty="0" smtClean="0"/>
              <a:t>.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962400" y="1600200"/>
            <a:ext cx="472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Increase in CO2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Sulfur, nitrogen and oxygen + sunlight</a:t>
            </a:r>
          </a:p>
          <a:p>
            <a:r>
              <a:rPr lang="en-US" dirty="0" smtClean="0"/>
              <a:t>Ozone gas (O3) breaking apart by CFC compounds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Sulfur dioxide and Nitrogen dioxide </a:t>
            </a:r>
            <a:r>
              <a:rPr lang="en-US" sz="2000" dirty="0" smtClean="0"/>
              <a:t>(coal burning power plants)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24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Global Warming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Smog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Ozone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Acid Rain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8600" y="59855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http://www.brainpop.com/science/ourfragileenvironment/airpollution/</a:t>
            </a:r>
            <a:r>
              <a:rPr lang="en-US" dirty="0" smtClean="0"/>
              <a:t>   </a:t>
            </a:r>
            <a:r>
              <a:rPr lang="en-US" dirty="0" err="1" smtClean="0"/>
              <a:t>Brainpop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marchantscience.wikispaces.com/file/view/greenhouse_effect.gif/77237967/greenhouse_effec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6147381" cy="416167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0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the contributors to an increase in CO</a:t>
            </a:r>
            <a:r>
              <a:rPr lang="en-US" sz="3100" dirty="0" smtClean="0"/>
              <a:t>2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228600"/>
            <a:ext cx="3124200" cy="5897563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Deforestation</a:t>
            </a:r>
            <a:r>
              <a:rPr lang="en-US" i="1" dirty="0" smtClean="0"/>
              <a:t>- less trees to take up CO</a:t>
            </a:r>
            <a:r>
              <a:rPr lang="en-US" sz="2400" i="1" dirty="0" smtClean="0"/>
              <a:t>2</a:t>
            </a:r>
            <a:r>
              <a:rPr lang="en-US" i="1" dirty="0" smtClean="0"/>
              <a:t> during  photosynthesis</a:t>
            </a:r>
          </a:p>
          <a:p>
            <a:r>
              <a:rPr lang="en-US" b="1" i="1" dirty="0" smtClean="0"/>
              <a:t>Burning of fossil fuels </a:t>
            </a:r>
            <a:r>
              <a:rPr lang="en-US" i="1" dirty="0" smtClean="0"/>
              <a:t>by vehicles and factories releasing CO</a:t>
            </a:r>
            <a:r>
              <a:rPr lang="en-US" sz="2400" i="1" dirty="0" smtClean="0"/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60198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*there are other gases besides CO2 that trap heat but this is the only one we will focus on for this class.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4.bp.blogspot.com/_I3Afhu6uE6E/SxKLU7X0inI/AAAAAAAACAc/TCsRLA4qflI/s1600/global-warming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52400" y="0"/>
            <a:ext cx="102012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Greenhouse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Carbon Dioxide CO</a:t>
            </a:r>
            <a:r>
              <a:rPr lang="en-US" sz="3600" b="1" baseline="-25000" dirty="0" smtClean="0">
                <a:solidFill>
                  <a:srgbClr val="002060"/>
                </a:solidFill>
              </a:rPr>
              <a:t>2</a:t>
            </a:r>
            <a:endParaRPr lang="en-US" b="1" baseline="-250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Water Vapor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Chlorofluorocarbons (CFC’s)	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Methane CH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4				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Nitrous Oxide N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			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Perfluorocarbons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(PFC’s)		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Hydrochlorofurocarbons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(HCFC’s)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913233">
            <a:off x="5327120" y="2550084"/>
            <a:ext cx="16081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>
                <a:latin typeface="Hurry Up" pitchFamily="2" charset="0"/>
              </a:rPr>
              <a:t>FYI</a:t>
            </a:r>
            <a:endParaRPr lang="en-US" sz="8000" dirty="0">
              <a:latin typeface="Hurry U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2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4.bp.blogspot.com/_I3Afhu6uE6E/SxKLU7X0inI/AAAAAAAACAc/TCsRLA4qflI/s1600/global-warming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36526"/>
            <a:ext cx="10264775" cy="69945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Evidence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9220200" cy="4906963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/>
              <a:t>Gas bubbles of CO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 </a:t>
            </a:r>
            <a:r>
              <a:rPr lang="en-US" sz="3600" dirty="0" smtClean="0"/>
              <a:t>in ice cores samples.</a:t>
            </a:r>
          </a:p>
          <a:p>
            <a:r>
              <a:rPr lang="en-US" sz="3600" dirty="0" smtClean="0"/>
              <a:t>Surface and air temperature </a:t>
            </a:r>
            <a:r>
              <a:rPr lang="en-US" sz="3600" b="1" dirty="0" smtClean="0"/>
              <a:t>records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Changes in </a:t>
            </a:r>
            <a:r>
              <a:rPr lang="en-US" sz="3600" b="1" dirty="0" smtClean="0"/>
              <a:t>global sea level </a:t>
            </a:r>
            <a:r>
              <a:rPr lang="en-US" sz="3600" dirty="0" smtClean="0"/>
              <a:t>since 1900</a:t>
            </a:r>
          </a:p>
          <a:p>
            <a:r>
              <a:rPr lang="en-US" dirty="0" smtClean="0"/>
              <a:t>Atm. concentration of CO</a:t>
            </a:r>
            <a:r>
              <a:rPr lang="en-US" baseline="-25000" dirty="0" smtClean="0"/>
              <a:t>2 </a:t>
            </a:r>
            <a:r>
              <a:rPr lang="en-US" sz="3600" dirty="0" smtClean="0"/>
              <a:t>is at it’s </a:t>
            </a:r>
            <a:r>
              <a:rPr lang="en-US" sz="3600" b="1" dirty="0" smtClean="0"/>
              <a:t>highest</a:t>
            </a:r>
            <a:r>
              <a:rPr lang="en-US" sz="3600" dirty="0" smtClean="0"/>
              <a:t> </a:t>
            </a:r>
            <a:r>
              <a:rPr lang="en-US" dirty="0" smtClean="0"/>
              <a:t>in 420,000 years</a:t>
            </a:r>
            <a:endParaRPr lang="en-US" sz="3600" dirty="0" smtClean="0"/>
          </a:p>
          <a:p>
            <a:r>
              <a:rPr lang="en-US" sz="3600" dirty="0" smtClean="0"/>
              <a:t>20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century was 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hottest </a:t>
            </a:r>
            <a:r>
              <a:rPr lang="en-US" sz="3600" dirty="0" smtClean="0"/>
              <a:t>in the last 1000 years</a:t>
            </a:r>
          </a:p>
          <a:p>
            <a:r>
              <a:rPr lang="en-US" sz="3600" dirty="0" smtClean="0"/>
              <a:t>Since 1861, average surface temp. </a:t>
            </a:r>
            <a:r>
              <a:rPr lang="en-US" sz="3600" b="1" dirty="0" smtClean="0"/>
              <a:t>is up 4°F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images.aad.gov.au/img.py/297e.jpg?width=640&amp;height=4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790825"/>
            <a:ext cx="6096000" cy="40671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274638"/>
            <a:ext cx="3200400" cy="1020762"/>
          </a:xfrm>
        </p:spPr>
        <p:txBody>
          <a:bodyPr/>
          <a:lstStyle/>
          <a:p>
            <a:r>
              <a:rPr lang="en-US" dirty="0" smtClean="0"/>
              <a:t>Ice 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066800"/>
            <a:ext cx="3581400" cy="50593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Provide information about Earth’s climate thousands of years ago</a:t>
            </a:r>
            <a:endParaRPr lang="en-US" dirty="0"/>
          </a:p>
        </p:txBody>
      </p:sp>
      <p:pic>
        <p:nvPicPr>
          <p:cNvPr id="29698" name="Picture 2" descr="http://www.crrel.usace.army.mil/sid/personnel/perovichweb/HotraxWeb/images/corin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24500" cy="4419600"/>
          </a:xfrm>
          <a:prstGeom prst="rect">
            <a:avLst/>
          </a:prstGeom>
          <a:noFill/>
        </p:spPr>
      </p:pic>
      <p:pic>
        <p:nvPicPr>
          <p:cNvPr id="29702" name="Picture 6" descr="http://blogs.sun.com/factotum/resource/iceco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19600"/>
            <a:ext cx="30480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45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indows2universe.org/earth/Atmosphere/images/co2_concentration_1750_2000_b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952463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75" name="Picture 2075" descr="fig18_02_1.gif                                                 0016707A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666750"/>
            <a:ext cx="8089900" cy="4010025"/>
          </a:xfrm>
          <a:prstGeom prst="rect">
            <a:avLst/>
          </a:prstGeom>
          <a:noFill/>
        </p:spPr>
      </p:pic>
      <p:sp>
        <p:nvSpPr>
          <p:cNvPr id="53251" name="Text Box 2051"/>
          <p:cNvSpPr txBox="1">
            <a:spLocks noChangeArrowheads="1"/>
          </p:cNvSpPr>
          <p:nvPr/>
        </p:nvSpPr>
        <p:spPr bwMode="auto">
          <a:xfrm>
            <a:off x="2227263" y="179388"/>
            <a:ext cx="50990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 dirty="0"/>
              <a:t>Average temperature over past 900,000 years</a:t>
            </a:r>
          </a:p>
        </p:txBody>
      </p:sp>
      <p:sp>
        <p:nvSpPr>
          <p:cNvPr id="53252" name="Text Box 2052"/>
          <p:cNvSpPr txBox="1">
            <a:spLocks noChangeArrowheads="1"/>
          </p:cNvSpPr>
          <p:nvPr/>
        </p:nvSpPr>
        <p:spPr bwMode="auto">
          <a:xfrm>
            <a:off x="3344863" y="5005388"/>
            <a:ext cx="28130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 dirty="0"/>
              <a:t>Thousands of years ago</a:t>
            </a:r>
          </a:p>
        </p:txBody>
      </p:sp>
      <p:sp>
        <p:nvSpPr>
          <p:cNvPr id="53253" name="Text Box 2053"/>
          <p:cNvSpPr txBox="1">
            <a:spLocks noChangeArrowheads="1"/>
          </p:cNvSpPr>
          <p:nvPr/>
        </p:nvSpPr>
        <p:spPr bwMode="auto">
          <a:xfrm rot="-5400000">
            <a:off x="-1712119" y="2616995"/>
            <a:ext cx="3819525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 dirty="0"/>
              <a:t>Average surface temperature (°C)</a:t>
            </a:r>
          </a:p>
        </p:txBody>
      </p:sp>
      <p:sp>
        <p:nvSpPr>
          <p:cNvPr id="53254" name="Text Box 2054"/>
          <p:cNvSpPr txBox="1">
            <a:spLocks noChangeArrowheads="1"/>
          </p:cNvSpPr>
          <p:nvPr/>
        </p:nvSpPr>
        <p:spPr bwMode="auto">
          <a:xfrm>
            <a:off x="531813" y="4684713"/>
            <a:ext cx="5651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 dirty="0"/>
              <a:t>900</a:t>
            </a:r>
          </a:p>
        </p:txBody>
      </p:sp>
      <p:sp>
        <p:nvSpPr>
          <p:cNvPr id="53255" name="Text Box 2055"/>
          <p:cNvSpPr txBox="1">
            <a:spLocks noChangeArrowheads="1"/>
          </p:cNvSpPr>
          <p:nvPr/>
        </p:nvSpPr>
        <p:spPr bwMode="auto">
          <a:xfrm>
            <a:off x="1408113" y="4684713"/>
            <a:ext cx="5651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 dirty="0"/>
              <a:t>800</a:t>
            </a:r>
          </a:p>
        </p:txBody>
      </p:sp>
      <p:sp>
        <p:nvSpPr>
          <p:cNvPr id="53256" name="Text Box 2056"/>
          <p:cNvSpPr txBox="1">
            <a:spLocks noChangeArrowheads="1"/>
          </p:cNvSpPr>
          <p:nvPr/>
        </p:nvSpPr>
        <p:spPr bwMode="auto">
          <a:xfrm>
            <a:off x="2271713" y="4684713"/>
            <a:ext cx="5651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 dirty="0"/>
              <a:t>700</a:t>
            </a:r>
          </a:p>
        </p:txBody>
      </p:sp>
      <p:sp>
        <p:nvSpPr>
          <p:cNvPr id="53257" name="Text Box 2057"/>
          <p:cNvSpPr txBox="1">
            <a:spLocks noChangeArrowheads="1"/>
          </p:cNvSpPr>
          <p:nvPr/>
        </p:nvSpPr>
        <p:spPr bwMode="auto">
          <a:xfrm>
            <a:off x="3135313" y="4684713"/>
            <a:ext cx="5651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 dirty="0"/>
              <a:t>600</a:t>
            </a:r>
          </a:p>
        </p:txBody>
      </p:sp>
      <p:sp>
        <p:nvSpPr>
          <p:cNvPr id="53258" name="Text Box 2058"/>
          <p:cNvSpPr txBox="1">
            <a:spLocks noChangeArrowheads="1"/>
          </p:cNvSpPr>
          <p:nvPr/>
        </p:nvSpPr>
        <p:spPr bwMode="auto">
          <a:xfrm>
            <a:off x="3998913" y="4684713"/>
            <a:ext cx="5651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 dirty="0"/>
              <a:t>500</a:t>
            </a:r>
          </a:p>
        </p:txBody>
      </p:sp>
      <p:sp>
        <p:nvSpPr>
          <p:cNvPr id="53259" name="Text Box 2059"/>
          <p:cNvSpPr txBox="1">
            <a:spLocks noChangeArrowheads="1"/>
          </p:cNvSpPr>
          <p:nvPr/>
        </p:nvSpPr>
        <p:spPr bwMode="auto">
          <a:xfrm>
            <a:off x="4862513" y="4684713"/>
            <a:ext cx="5651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 dirty="0"/>
              <a:t>400</a:t>
            </a:r>
          </a:p>
        </p:txBody>
      </p:sp>
      <p:sp>
        <p:nvSpPr>
          <p:cNvPr id="53260" name="Text Box 2060"/>
          <p:cNvSpPr txBox="1">
            <a:spLocks noChangeArrowheads="1"/>
          </p:cNvSpPr>
          <p:nvPr/>
        </p:nvSpPr>
        <p:spPr bwMode="auto">
          <a:xfrm>
            <a:off x="5738813" y="4684713"/>
            <a:ext cx="5651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 dirty="0"/>
              <a:t>300</a:t>
            </a:r>
          </a:p>
        </p:txBody>
      </p:sp>
      <p:sp>
        <p:nvSpPr>
          <p:cNvPr id="53261" name="Text Box 2061"/>
          <p:cNvSpPr txBox="1">
            <a:spLocks noChangeArrowheads="1"/>
          </p:cNvSpPr>
          <p:nvPr/>
        </p:nvSpPr>
        <p:spPr bwMode="auto">
          <a:xfrm>
            <a:off x="6602413" y="4684713"/>
            <a:ext cx="5651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 dirty="0"/>
              <a:t>200</a:t>
            </a:r>
          </a:p>
        </p:txBody>
      </p:sp>
      <p:sp>
        <p:nvSpPr>
          <p:cNvPr id="53262" name="Text Box 2062"/>
          <p:cNvSpPr txBox="1">
            <a:spLocks noChangeArrowheads="1"/>
          </p:cNvSpPr>
          <p:nvPr/>
        </p:nvSpPr>
        <p:spPr bwMode="auto">
          <a:xfrm>
            <a:off x="7466013" y="4684713"/>
            <a:ext cx="5651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 dirty="0"/>
              <a:t>100</a:t>
            </a:r>
          </a:p>
        </p:txBody>
      </p:sp>
      <p:sp>
        <p:nvSpPr>
          <p:cNvPr id="53263" name="Text Box 2063"/>
          <p:cNvSpPr txBox="1">
            <a:spLocks noChangeArrowheads="1"/>
          </p:cNvSpPr>
          <p:nvPr/>
        </p:nvSpPr>
        <p:spPr bwMode="auto">
          <a:xfrm>
            <a:off x="8126413" y="4684713"/>
            <a:ext cx="10223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 dirty="0"/>
              <a:t>Present</a:t>
            </a:r>
          </a:p>
        </p:txBody>
      </p:sp>
      <p:sp>
        <p:nvSpPr>
          <p:cNvPr id="53264" name="Text Box 2064"/>
          <p:cNvSpPr txBox="1">
            <a:spLocks noChangeArrowheads="1"/>
          </p:cNvSpPr>
          <p:nvPr/>
        </p:nvSpPr>
        <p:spPr bwMode="auto">
          <a:xfrm>
            <a:off x="511175" y="4443413"/>
            <a:ext cx="3111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 dirty="0"/>
              <a:t>9</a:t>
            </a:r>
          </a:p>
        </p:txBody>
      </p:sp>
      <p:sp>
        <p:nvSpPr>
          <p:cNvPr id="53265" name="Text Box 2065"/>
          <p:cNvSpPr txBox="1">
            <a:spLocks noChangeArrowheads="1"/>
          </p:cNvSpPr>
          <p:nvPr/>
        </p:nvSpPr>
        <p:spPr bwMode="auto">
          <a:xfrm>
            <a:off x="390525" y="4024313"/>
            <a:ext cx="4381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 dirty="0"/>
              <a:t>10</a:t>
            </a:r>
          </a:p>
        </p:txBody>
      </p:sp>
      <p:sp>
        <p:nvSpPr>
          <p:cNvPr id="53266" name="Text Box 2066"/>
          <p:cNvSpPr txBox="1">
            <a:spLocks noChangeArrowheads="1"/>
          </p:cNvSpPr>
          <p:nvPr/>
        </p:nvSpPr>
        <p:spPr bwMode="auto">
          <a:xfrm>
            <a:off x="390525" y="3554413"/>
            <a:ext cx="4381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 dirty="0"/>
              <a:t>11</a:t>
            </a:r>
          </a:p>
        </p:txBody>
      </p:sp>
      <p:sp>
        <p:nvSpPr>
          <p:cNvPr id="53267" name="Text Box 2067"/>
          <p:cNvSpPr txBox="1">
            <a:spLocks noChangeArrowheads="1"/>
          </p:cNvSpPr>
          <p:nvPr/>
        </p:nvSpPr>
        <p:spPr bwMode="auto">
          <a:xfrm>
            <a:off x="390525" y="3084513"/>
            <a:ext cx="4381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 dirty="0"/>
              <a:t>12</a:t>
            </a:r>
          </a:p>
        </p:txBody>
      </p:sp>
      <p:sp>
        <p:nvSpPr>
          <p:cNvPr id="53268" name="Text Box 2068"/>
          <p:cNvSpPr txBox="1">
            <a:spLocks noChangeArrowheads="1"/>
          </p:cNvSpPr>
          <p:nvPr/>
        </p:nvSpPr>
        <p:spPr bwMode="auto">
          <a:xfrm>
            <a:off x="390525" y="2614613"/>
            <a:ext cx="438150" cy="64135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 dirty="0"/>
              <a:t>13</a:t>
            </a:r>
          </a:p>
          <a:p>
            <a:endParaRPr lang="en-US" altLang="en-US" sz="1800" dirty="0"/>
          </a:p>
        </p:txBody>
      </p:sp>
      <p:sp>
        <p:nvSpPr>
          <p:cNvPr id="53269" name="Text Box 2069"/>
          <p:cNvSpPr txBox="1">
            <a:spLocks noChangeArrowheads="1"/>
          </p:cNvSpPr>
          <p:nvPr/>
        </p:nvSpPr>
        <p:spPr bwMode="auto">
          <a:xfrm>
            <a:off x="379413" y="2155825"/>
            <a:ext cx="447675" cy="64135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>
            <a:spAutoFit/>
          </a:bodyPr>
          <a:lstStyle/>
          <a:p>
            <a:r>
              <a:rPr lang="en-US" altLang="en-US" sz="1800" dirty="0"/>
              <a:t>14</a:t>
            </a:r>
          </a:p>
          <a:p>
            <a:endParaRPr lang="en-US" altLang="en-US" sz="1800" dirty="0"/>
          </a:p>
        </p:txBody>
      </p:sp>
      <p:sp>
        <p:nvSpPr>
          <p:cNvPr id="53270" name="Text Box 2070"/>
          <p:cNvSpPr txBox="1">
            <a:spLocks noChangeArrowheads="1"/>
          </p:cNvSpPr>
          <p:nvPr/>
        </p:nvSpPr>
        <p:spPr bwMode="auto">
          <a:xfrm>
            <a:off x="390525" y="1662113"/>
            <a:ext cx="4381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 dirty="0"/>
              <a:t>15</a:t>
            </a:r>
          </a:p>
        </p:txBody>
      </p:sp>
      <p:sp>
        <p:nvSpPr>
          <p:cNvPr id="53271" name="Text Box 2071"/>
          <p:cNvSpPr txBox="1">
            <a:spLocks noChangeArrowheads="1"/>
          </p:cNvSpPr>
          <p:nvPr/>
        </p:nvSpPr>
        <p:spPr bwMode="auto">
          <a:xfrm>
            <a:off x="390525" y="1192213"/>
            <a:ext cx="4381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 dirty="0"/>
              <a:t>16</a:t>
            </a:r>
          </a:p>
        </p:txBody>
      </p:sp>
      <p:sp>
        <p:nvSpPr>
          <p:cNvPr id="53272" name="Text Box 2072"/>
          <p:cNvSpPr txBox="1">
            <a:spLocks noChangeArrowheads="1"/>
          </p:cNvSpPr>
          <p:nvPr/>
        </p:nvSpPr>
        <p:spPr bwMode="auto">
          <a:xfrm>
            <a:off x="390525" y="722313"/>
            <a:ext cx="4381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 dirty="0"/>
              <a:t>17</a:t>
            </a:r>
          </a:p>
        </p:txBody>
      </p:sp>
      <p:sp>
        <p:nvSpPr>
          <p:cNvPr id="53274" name="Rectangle 207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4102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Scientists believe that the increasing amounts of greenhouse gasses has led to an increase in temperature.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5963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3524</TotalTime>
  <Words>1196</Words>
  <Application>Microsoft Office PowerPoint</Application>
  <PresentationFormat>On-screen Show (4:3)</PresentationFormat>
  <Paragraphs>183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Humans impact the Atmosphere</vt:lpstr>
      <vt:lpstr>Global Warming Aka Climate change</vt:lpstr>
      <vt:lpstr>PowerPoint Presentation</vt:lpstr>
      <vt:lpstr>What are the contributors to an increase in CO2?</vt:lpstr>
      <vt:lpstr>Major Greenhouse Gases</vt:lpstr>
      <vt:lpstr>The Evidence</vt:lpstr>
      <vt:lpstr>Ice Cores</vt:lpstr>
      <vt:lpstr>PowerPoint Presentation</vt:lpstr>
      <vt:lpstr>Scientists believe that the increasing amounts of greenhouse gasses has led to an increase in temperature.</vt:lpstr>
      <vt:lpstr>Predictions for the future</vt:lpstr>
      <vt:lpstr>Some Scientists predict a 1 meter rise is sea level by 2100</vt:lpstr>
      <vt:lpstr>PowerPoint Presentation</vt:lpstr>
      <vt:lpstr>Carbon Sequestering</vt:lpstr>
      <vt:lpstr>PowerPoint Presentation</vt:lpstr>
      <vt:lpstr>Factors that influence smog formation</vt:lpstr>
      <vt:lpstr>Ozone Depletion</vt:lpstr>
      <vt:lpstr>Why is it breaking down?</vt:lpstr>
      <vt:lpstr>Ozone Hole</vt:lpstr>
      <vt:lpstr>Normal Seasonal Fluctuations</vt:lpstr>
      <vt:lpstr>Solutions to reduce or stop  ozone depletion</vt:lpstr>
      <vt:lpstr>Problems</vt:lpstr>
      <vt:lpstr>Acid Rain</vt:lpstr>
      <vt:lpstr>Acid Rain info</vt:lpstr>
      <vt:lpstr>PowerPoint Presentation</vt:lpstr>
      <vt:lpstr>PowerPoint Presentation</vt:lpstr>
      <vt:lpstr>How is nitrogen and sulfuric dioxide formed?</vt:lpstr>
      <vt:lpstr>Cause and Effects</vt:lpstr>
      <vt:lpstr>Improvements in the Appalachians since the 1980’s National SO2 Air Quality, 1980-2008</vt:lpstr>
      <vt:lpstr>Annual Mean Ambient SO2 Concentration</vt:lpstr>
      <vt:lpstr>PowerPoint Presentation</vt:lpstr>
      <vt:lpstr>It is improving! The Clean Air Act</vt:lpstr>
      <vt:lpstr>Warm UP - Constructed Response Practice</vt:lpstr>
      <vt:lpstr>Warm up: Name the 4 categories of pollution impact on the atmosphere and the gases associated with each.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</dc:creator>
  <cp:lastModifiedBy>Rose Wallace</cp:lastModifiedBy>
  <cp:revision>81</cp:revision>
  <dcterms:created xsi:type="dcterms:W3CDTF">2006-08-16T00:00:00Z</dcterms:created>
  <dcterms:modified xsi:type="dcterms:W3CDTF">2016-03-17T13:38:05Z</dcterms:modified>
</cp:coreProperties>
</file>