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91316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lt2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/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8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4361687" y="102637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36829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533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28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77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177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25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177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ct val="10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solidFill>
          <a:schemeClr val="lt2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/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 rot="5400000">
            <a:off x="2269235" y="-443483"/>
            <a:ext cx="4599430" cy="853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36829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533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28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77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177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25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177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ct val="10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8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2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7010400" y="0"/>
            <a:ext cx="21335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146304" y="6391655"/>
            <a:ext cx="8833102" cy="3095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0" name="Shape 150"/>
          <p:cNvCxnSpPr/>
          <p:nvPr/>
        </p:nvCxnSpPr>
        <p:spPr>
          <a:xfrm rot="5400000">
            <a:off x="4021834" y="3278124"/>
            <a:ext cx="6245352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51" name="Shape 151"/>
          <p:cNvSpPr/>
          <p:nvPr/>
        </p:nvSpPr>
        <p:spPr>
          <a:xfrm>
            <a:off x="6839710" y="2925763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Shape 152"/>
          <p:cNvSpPr/>
          <p:nvPr/>
        </p:nvSpPr>
        <p:spPr>
          <a:xfrm>
            <a:off x="6934200" y="302025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6915910" y="300990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 rot="5400000">
            <a:off x="670715" y="-61117"/>
            <a:ext cx="5821364" cy="655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36829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533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28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77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177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25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177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ct val="10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8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 rot="5400000">
            <a:off x="5189536" y="2506663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/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lt2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8991600" y="3046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0" y="0"/>
            <a:ext cx="9144000" cy="25145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146304" y="6391655"/>
            <a:ext cx="8833102" cy="3095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Font typeface="Georgia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Font typeface="Georgia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Font typeface="Georgia"/>
              <a:buNone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8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155446" y="2420110"/>
            <a:ext cx="8833102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/>
          <p:nvPr/>
        </p:nvSpPr>
        <p:spPr>
          <a:xfrm>
            <a:off x="152400" y="152400"/>
            <a:ext cx="8833102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4267200" y="211531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4361687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  <a:defRPr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/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" name="Shape 44"/>
          <p:cNvSpPr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8991600" y="1905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152400" y="2286000"/>
            <a:ext cx="8833102" cy="3047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" name="Shape 47"/>
          <p:cNvSpPr/>
          <p:nvPr/>
        </p:nvSpPr>
        <p:spPr>
          <a:xfrm>
            <a:off x="155446" y="142352"/>
            <a:ext cx="8833102" cy="21396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368425" y="2743200"/>
            <a:ext cx="6480174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930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Georgia"/>
              <a:buNone/>
              <a:defRPr sz="18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98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Georgia"/>
              <a:buNone/>
              <a:defRPr sz="16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177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253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5640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177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2793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9D00"/>
              </a:buClr>
              <a:buSzPct val="10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9" name="Shape 49"/>
          <p:cNvSpPr/>
          <p:nvPr/>
        </p:nvSpPr>
        <p:spPr>
          <a:xfrm>
            <a:off x="146304" y="6391655"/>
            <a:ext cx="8833102" cy="3095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152400" y="152400"/>
            <a:ext cx="8833102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8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53" name="Shape 53"/>
          <p:cNvCxnSpPr/>
          <p:nvPr/>
        </p:nvCxnSpPr>
        <p:spPr>
          <a:xfrm>
            <a:off x="152400" y="2438400"/>
            <a:ext cx="8833102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54" name="Shape 54"/>
          <p:cNvSpPr/>
          <p:nvPr/>
        </p:nvSpPr>
        <p:spPr>
          <a:xfrm>
            <a:off x="4267200" y="211531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4361687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722312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4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/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bg>
      <p:bgPr>
        <a:solidFill>
          <a:schemeClr val="lt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/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8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63" name="Shape 63"/>
          <p:cNvCxnSpPr/>
          <p:nvPr/>
        </p:nvCxnSpPr>
        <p:spPr>
          <a:xfrm rot="10800000" flipH="1">
            <a:off x="4563080" y="1575651"/>
            <a:ext cx="8919" cy="4819555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598" cy="4681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241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533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28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77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177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253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5640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177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2793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9D00"/>
              </a:buClr>
              <a:buSzPct val="10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598" cy="4681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241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533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28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77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177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253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5640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177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2793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9D00"/>
              </a:buClr>
              <a:buSzPct val="10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bg>
      <p:bgPr>
        <a:solidFill>
          <a:schemeClr val="lt2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hape 67"/>
          <p:cNvCxnSpPr/>
          <p:nvPr/>
        </p:nvCxnSpPr>
        <p:spPr>
          <a:xfrm rot="10800000">
            <a:off x="4572000" y="2200274"/>
            <a:ext cx="0" cy="418795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68" name="Shape 68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9" name="Shape 69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0" name="Shape 70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152400" y="1371600"/>
            <a:ext cx="8833102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145921" y="6391655"/>
            <a:ext cx="8833102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7" cy="7329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2200" b="1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930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Georgia"/>
              <a:buNone/>
              <a:defRPr sz="20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98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 sz="18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Georgia"/>
              <a:buNone/>
              <a:defRPr sz="16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Font typeface="Georgia"/>
              <a:buNone/>
              <a:defRPr sz="16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177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253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5640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177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2793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9D00"/>
              </a:buClr>
              <a:buSzPct val="10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3" cy="7315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  <a:defRPr sz="22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930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Georgia"/>
              <a:buNone/>
              <a:defRPr sz="20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98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 sz="18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Georgia"/>
              <a:buNone/>
              <a:defRPr sz="16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Font typeface="Georgia"/>
              <a:buNone/>
              <a:defRPr sz="16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177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253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5640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177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2793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9D00"/>
              </a:buClr>
              <a:buSzPct val="10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398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78" name="Shape 78"/>
          <p:cNvCxnSpPr/>
          <p:nvPr/>
        </p:nvCxnSpPr>
        <p:spPr>
          <a:xfrm>
            <a:off x="152400" y="1280158"/>
            <a:ext cx="8833102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79" name="Shape 79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36829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533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28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77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177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25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177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ct val="10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598" cy="3822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36829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533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28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77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177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25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177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ct val="10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2" name="Shape 82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4361687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/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/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8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146304" y="6391655"/>
            <a:ext cx="8833102" cy="3095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152400" y="158494"/>
            <a:ext cx="8833102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8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599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152400" y="152400"/>
            <a:ext cx="8833102" cy="3047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2200" b="1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/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Font typeface="Georgia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930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Georgia"/>
              <a:buNone/>
              <a:defRPr sz="1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98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 sz="1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Georgia"/>
              <a:buNone/>
              <a:defRPr sz="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Font typeface="Georgia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177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253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5640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177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2793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9D00"/>
              </a:buClr>
              <a:buSzPct val="10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152400" y="152400"/>
            <a:ext cx="8833102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1" name="Shape 111"/>
          <p:cNvCxnSpPr/>
          <p:nvPr/>
        </p:nvCxnSpPr>
        <p:spPr>
          <a:xfrm>
            <a:off x="152400" y="533400"/>
            <a:ext cx="8833102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12" name="Shape 112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36829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533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28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77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177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25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177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ct val="10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1389887" y="323087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149352" y="6388385"/>
            <a:ext cx="8833102" cy="3095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28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Shape 120"/>
          <p:cNvCxnSpPr/>
          <p:nvPr/>
        </p:nvCxnSpPr>
        <p:spPr>
          <a:xfrm>
            <a:off x="152400" y="533400"/>
            <a:ext cx="8833102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21" name="Shape 121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152400" y="152400"/>
            <a:ext cx="8833102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Shape 129"/>
          <p:cNvSpPr/>
          <p:nvPr/>
        </p:nvSpPr>
        <p:spPr>
          <a:xfrm>
            <a:off x="1389887" y="323087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  <a:defRPr sz="24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/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2" name="Shape 132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3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○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5640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6B62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9D00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399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Font typeface="Georgia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168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○"/>
              <a:defRPr sz="1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863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•"/>
              <a:defRPr sz="1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87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•"/>
              <a:defRPr sz="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Georgia"/>
              <a:buChar char="•"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177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253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5640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177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2793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9D00"/>
              </a:buClr>
              <a:buSzPct val="10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149352" y="6388385"/>
            <a:ext cx="8833102" cy="3095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5788151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46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Shape 8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Shape 9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149352" y="6388385"/>
            <a:ext cx="8833102" cy="3095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8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 sz="1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" name="Shape 13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" name="Shape 14"/>
          <p:cNvCxnSpPr/>
          <p:nvPr/>
        </p:nvCxnSpPr>
        <p:spPr>
          <a:xfrm>
            <a:off x="152400" y="1276741"/>
            <a:ext cx="8833102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4361687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/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399" cy="45994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36829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533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28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77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177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25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177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ct val="10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2.6.2B EXPLAIN THE CONCEPT OF THE GREENHOUSE EFFECT INCLUDING A LIST OF SPECIFIC GREENHOUSE GASES AND WHY CO2 IS MOST OFTEN THE FOCUS OF PUBLIC DISCUSSION.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Greenhouse Effect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Global Warming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All life on Earth depends on climate conditions like </a:t>
            </a:r>
            <a:r>
              <a:rPr lang="en-US" sz="27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temperature</a:t>
            </a: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and </a:t>
            </a:r>
            <a:r>
              <a:rPr lang="en-US" sz="27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rainfall</a:t>
            </a: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 </a:t>
            </a:r>
          </a:p>
          <a:p>
            <a:pPr marL="274320" marR="0" lvl="0" indent="-27432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Our planet is getting </a:t>
            </a:r>
            <a:r>
              <a:rPr lang="en-US" sz="27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warmer</a:t>
            </a: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—the 2000s were the warmest decade ever recorded.  The term used to describe this increase in the average temperature of the Earth is </a:t>
            </a:r>
            <a:r>
              <a:rPr lang="en-US" sz="27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global warming</a:t>
            </a: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  <a:p>
            <a:pPr marL="274320" marR="0" lvl="0" indent="-27432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Global Warming</a:t>
            </a:r>
          </a:p>
        </p:txBody>
      </p:sp>
      <p:pic>
        <p:nvPicPr>
          <p:cNvPr id="181" name="Shape 18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1600200"/>
            <a:ext cx="6062662" cy="4648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Global Warming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301625" y="1527174"/>
            <a:ext cx="4346575" cy="5178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4796"/>
              <a:buFont typeface="Noto Sans Symbols"/>
              <a:buChar char="●"/>
            </a:pPr>
            <a:r>
              <a:rPr lang="en-US" sz="249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Scientists are trying to determine if this is a </a:t>
            </a:r>
            <a:r>
              <a:rPr lang="en-US" sz="2497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natural cycle</a:t>
            </a:r>
            <a:r>
              <a:rPr lang="en-US" sz="249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of climate change or if it is caused by </a:t>
            </a:r>
            <a:r>
              <a:rPr lang="en-US" sz="2497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human activity</a:t>
            </a:r>
            <a:r>
              <a:rPr lang="en-US" sz="249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 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ct val="82747"/>
              <a:buFont typeface="Noto Sans Symbols"/>
              <a:buChar char="●"/>
            </a:pPr>
            <a:r>
              <a:rPr lang="en-US" sz="296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</a:t>
            </a:r>
            <a:r>
              <a:rPr lang="en-US" sz="296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greenhouse effect</a:t>
            </a:r>
            <a:r>
              <a:rPr lang="en-US" sz="296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is a natural warming of both Earth’s lower atmosphere and Earth’s surface from solar radiation being absorbed and emitted by the atmosphere.</a:t>
            </a:r>
          </a:p>
        </p:txBody>
      </p:sp>
      <p:pic>
        <p:nvPicPr>
          <p:cNvPr id="188" name="Shape 1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2895600"/>
            <a:ext cx="4343399" cy="3257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ct val="25000"/>
              <a:buFont typeface="Georgia"/>
              <a:buNone/>
            </a:pPr>
            <a:endParaRPr sz="3300" b="0" i="0" u="none" strike="noStrike" cap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most widely accepted hypothesis is that global warming is at least partially due to human activities that add </a:t>
            </a:r>
            <a:r>
              <a:rPr lang="en-US" sz="27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carbon dioxide</a:t>
            </a: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and other </a:t>
            </a:r>
            <a:r>
              <a:rPr lang="en-US" sz="27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greenhouse gases</a:t>
            </a: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to the atmosphere.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Other greenhouse gasses include:</a:t>
            </a:r>
          </a:p>
          <a:p>
            <a:pPr marL="548640" marR="0" lvl="1" indent="-28194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water vapor (H</a:t>
            </a:r>
            <a:r>
              <a:rPr lang="en-US" sz="2200" b="0" i="0" u="none" strike="noStrike" cap="none" baseline="-25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2</a:t>
            </a: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O)</a:t>
            </a:r>
          </a:p>
          <a:p>
            <a:pPr marL="548640" marR="0" lvl="1" indent="-28194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carbon dioxide (CO</a:t>
            </a:r>
            <a:r>
              <a:rPr lang="en-US" sz="2200" b="0" i="0" u="none" strike="noStrike" cap="none" baseline="-25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2</a:t>
            </a: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)</a:t>
            </a:r>
          </a:p>
          <a:p>
            <a:pPr marL="548640" marR="0" lvl="1" indent="-28194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methane (CH</a:t>
            </a:r>
            <a:r>
              <a:rPr lang="en-US" sz="2200" b="0" i="0" u="none" strike="noStrike" cap="none" baseline="-25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4</a:t>
            </a: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)</a:t>
            </a:r>
          </a:p>
          <a:p>
            <a:pPr marL="548640" marR="0" lvl="1" indent="-28194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nitrous oxide (N</a:t>
            </a:r>
            <a:r>
              <a:rPr lang="en-US" sz="2200" b="0" i="0" u="none" strike="noStrike" cap="none" baseline="-25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2</a:t>
            </a: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O)</a:t>
            </a:r>
          </a:p>
          <a:p>
            <a:pPr marL="548640" marR="0" lvl="1" indent="-28194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ozone (O</a:t>
            </a:r>
            <a:r>
              <a:rPr lang="en-US" sz="2200" b="0" i="0" u="none" strike="noStrike" cap="none" baseline="-25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3</a:t>
            </a: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)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What do you think?</a:t>
            </a:r>
          </a:p>
        </p:txBody>
      </p:sp>
      <p:pic>
        <p:nvPicPr>
          <p:cNvPr id="195" name="Shape 1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67200" y="3675887"/>
            <a:ext cx="4495800" cy="2877312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Shape 196"/>
          <p:cNvSpPr/>
          <p:nvPr/>
        </p:nvSpPr>
        <p:spPr>
          <a:xfrm>
            <a:off x="4359069" y="3884414"/>
            <a:ext cx="92477" cy="1900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2968" y="0"/>
                </a:moveTo>
                <a:lnTo>
                  <a:pt x="4260" y="0"/>
                </a:lnTo>
                <a:lnTo>
                  <a:pt x="2242" y="1252"/>
                </a:lnTo>
                <a:lnTo>
                  <a:pt x="0" y="5987"/>
                </a:lnTo>
                <a:lnTo>
                  <a:pt x="689" y="8377"/>
                </a:lnTo>
                <a:lnTo>
                  <a:pt x="25491" y="35238"/>
                </a:lnTo>
                <a:lnTo>
                  <a:pt x="57192" y="62215"/>
                </a:lnTo>
                <a:lnTo>
                  <a:pt x="87249" y="87616"/>
                </a:lnTo>
                <a:lnTo>
                  <a:pt x="110278" y="109363"/>
                </a:lnTo>
                <a:lnTo>
                  <a:pt x="119998" y="119999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7" name="Shape 197"/>
          <p:cNvSpPr/>
          <p:nvPr/>
        </p:nvSpPr>
        <p:spPr>
          <a:xfrm>
            <a:off x="4509492" y="3759766"/>
            <a:ext cx="156234" cy="22835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4499"/>
                </a:moveTo>
                <a:lnTo>
                  <a:pt x="0" y="458"/>
                </a:lnTo>
                <a:lnTo>
                  <a:pt x="761" y="241"/>
                </a:lnTo>
                <a:lnTo>
                  <a:pt x="3641" y="0"/>
                </a:lnTo>
                <a:lnTo>
                  <a:pt x="34524" y="23231"/>
                </a:lnTo>
                <a:lnTo>
                  <a:pt x="61748" y="44817"/>
                </a:lnTo>
                <a:lnTo>
                  <a:pt x="80021" y="67615"/>
                </a:lnTo>
                <a:lnTo>
                  <a:pt x="93736" y="86000"/>
                </a:lnTo>
                <a:lnTo>
                  <a:pt x="107452" y="104655"/>
                </a:lnTo>
                <a:lnTo>
                  <a:pt x="119999" y="119999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8" name="Shape 198"/>
          <p:cNvSpPr/>
          <p:nvPr/>
        </p:nvSpPr>
        <p:spPr>
          <a:xfrm>
            <a:off x="4446987" y="3804046"/>
            <a:ext cx="260980" cy="17666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4104" y="0"/>
                </a:moveTo>
                <a:lnTo>
                  <a:pt x="569" y="0"/>
                </a:lnTo>
                <a:lnTo>
                  <a:pt x="379" y="673"/>
                </a:lnTo>
                <a:lnTo>
                  <a:pt x="0" y="6043"/>
                </a:lnTo>
                <a:lnTo>
                  <a:pt x="3733" y="10903"/>
                </a:lnTo>
                <a:lnTo>
                  <a:pt x="9823" y="17083"/>
                </a:lnTo>
                <a:lnTo>
                  <a:pt x="23692" y="40276"/>
                </a:lnTo>
                <a:lnTo>
                  <a:pt x="43195" y="56376"/>
                </a:lnTo>
                <a:lnTo>
                  <a:pt x="45220" y="59824"/>
                </a:lnTo>
                <a:lnTo>
                  <a:pt x="49902" y="63655"/>
                </a:lnTo>
                <a:lnTo>
                  <a:pt x="64703" y="72554"/>
                </a:lnTo>
                <a:lnTo>
                  <a:pt x="84526" y="91962"/>
                </a:lnTo>
                <a:lnTo>
                  <a:pt x="102963" y="104773"/>
                </a:lnTo>
                <a:lnTo>
                  <a:pt x="119999" y="119999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297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Sources of Global Greenhouse Gas Emmisions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05" name="Shape 2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1200" y="1524000"/>
            <a:ext cx="4762498" cy="4762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Global Warming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According to this hypothesis, the burning of </a:t>
            </a:r>
            <a:r>
              <a:rPr lang="en-US" sz="27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fossil fuels</a:t>
            </a: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combined with cutting and burning of </a:t>
            </a:r>
            <a:r>
              <a:rPr lang="en-US" sz="27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forests</a:t>
            </a: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worldwide is adding carbon dioxide to the atmosphere faster than it can be removed in the </a:t>
            </a:r>
            <a:r>
              <a:rPr lang="en-US" sz="27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carbon cycle</a:t>
            </a: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  <a:p>
            <a:pPr marL="274320" marR="0" lvl="0" indent="-27432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This causes heat from the sun to be trapped in the air instead of being bounced back into space, which makes the planet warmer.</a:t>
            </a:r>
          </a:p>
          <a:p>
            <a:pPr marL="274320" marR="0" lvl="0" indent="-27432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Why do we focus on CO2?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 emit more </a:t>
            </a:r>
            <a:r>
              <a:rPr lang="en-US" sz="27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CO2</a:t>
            </a: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than any other greenhouse gas.</a:t>
            </a:r>
          </a:p>
          <a:p>
            <a:pPr marL="274320" marR="0" lvl="0" indent="-27432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While other gasses may trap more heat, like methane, or they are harder to control (“natural sources”)</a:t>
            </a:r>
          </a:p>
        </p:txBody>
      </p:sp>
      <p:pic>
        <p:nvPicPr>
          <p:cNvPr id="218" name="Shape 2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3276600"/>
            <a:ext cx="5286375" cy="3369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Rain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Forms when </a:t>
            </a:r>
            <a:r>
              <a:rPr lang="en-US" u="sng" dirty="0" smtClean="0"/>
              <a:t>sulfur dioxide </a:t>
            </a:r>
            <a:r>
              <a:rPr lang="en-US" dirty="0" smtClean="0"/>
              <a:t>(remember from our NASA Satellite images) and </a:t>
            </a:r>
            <a:r>
              <a:rPr lang="en-US" u="sng" dirty="0" smtClean="0"/>
              <a:t>Nitrogen oxide </a:t>
            </a:r>
            <a:r>
              <a:rPr lang="en-US" dirty="0" smtClean="0"/>
              <a:t>are released into the air. </a:t>
            </a:r>
          </a:p>
          <a:p>
            <a:r>
              <a:rPr lang="en-US" dirty="0" smtClean="0"/>
              <a:t>These mix in the clouds to form acid rain, which can affect the acidity of soil, harm wildlife, and pollute water sources.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04195"/>
      </p:ext>
    </p:extLst>
  </p:cSld>
  <p:clrMapOvr>
    <a:masterClrMapping/>
  </p:clrMapOvr>
</p:sld>
</file>

<file path=ppt/theme/theme1.xml><?xml version="1.0" encoding="utf-8"?>
<a:theme xmlns:a="http://schemas.openxmlformats.org/drawingml/2006/main" name="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347</Words>
  <Application>Microsoft Office PowerPoint</Application>
  <PresentationFormat>On-screen Show (4:3)</PresentationFormat>
  <Paragraphs>28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Greenhouse Effect</vt:lpstr>
      <vt:lpstr>Global Warming</vt:lpstr>
      <vt:lpstr>Global Warming</vt:lpstr>
      <vt:lpstr>Global Warming</vt:lpstr>
      <vt:lpstr>PowerPoint Presentation</vt:lpstr>
      <vt:lpstr>Sources of Global Greenhouse Gas Emmisions</vt:lpstr>
      <vt:lpstr>Global Warming</vt:lpstr>
      <vt:lpstr>Why do we focus on CO2?</vt:lpstr>
      <vt:lpstr>Acid Rain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Greenhouse Effect</dc:title>
  <dc:creator>Rose Wallace</dc:creator>
  <cp:lastModifiedBy>Rose Wallace</cp:lastModifiedBy>
  <cp:revision>2</cp:revision>
  <dcterms:modified xsi:type="dcterms:W3CDTF">2016-12-13T14:29:33Z</dcterms:modified>
</cp:coreProperties>
</file>