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7" r:id="rId9"/>
    <p:sldId id="275" r:id="rId10"/>
    <p:sldId id="279" r:id="rId11"/>
    <p:sldId id="280" r:id="rId12"/>
    <p:sldId id="281" r:id="rId13"/>
    <p:sldId id="282" r:id="rId14"/>
    <p:sldId id="297" r:id="rId15"/>
    <p:sldId id="29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AC57E3-386F-4527-909B-8C40D59698A0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7AAB1-DE27-4425-8424-893D87A91F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54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2F275-D53F-42E1-BDDF-D2B53838999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763AB-81C0-AF4F-8596-EDBC7644DBA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763AB-81C0-AF4F-8596-EDBC7644DBA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763AB-81C0-AF4F-8596-EDBC7644DBA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D5E735-B332-479B-829F-139E350E555F}" type="slidenum">
              <a:rPr lang="en-US" smtClean="0">
                <a:latin typeface="Times New Roman" pitchFamily="18" charset="0"/>
                <a:ea typeface="MS PGothic" pitchFamily="34" charset="-128"/>
              </a:rPr>
              <a:pPr/>
              <a:t>14</a:t>
            </a:fld>
            <a:endParaRPr lang="en-US" smtClean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>
                <a:latin typeface="Tahoma" pitchFamily="34" charset="0"/>
              </a:rPr>
              <a:t>Using the info from yesterday,</a:t>
            </a:r>
            <a:r>
              <a:rPr lang="en-US" baseline="0" dirty="0" smtClean="0">
                <a:latin typeface="Tahoma" pitchFamily="34" charset="0"/>
              </a:rPr>
              <a:t> discuss how clouds form because as you go up, it gets colder. Cold air cannot hold as much water vapor so it transforms into clouds.</a:t>
            </a:r>
            <a:endParaRPr lang="en-US" dirty="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763AB-81C0-AF4F-8596-EDBC7644DBA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2F275-D53F-42E1-BDDF-D2B53838999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2F275-D53F-42E1-BDDF-D2B53838999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2F275-D53F-42E1-BDDF-D2B53838999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2F275-D53F-42E1-BDDF-D2B53838999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2F275-D53F-42E1-BDDF-D2B53838999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2F275-D53F-42E1-BDDF-D2B53838999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763AB-81C0-AF4F-8596-EDBC7644DBA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763AB-81C0-AF4F-8596-EDBC7644DBA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D9B1-E910-408F-A6E2-33DBC55E4D51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ECCD-EB80-4B57-81A1-FEF6564366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D9B1-E910-408F-A6E2-33DBC55E4D51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ECCD-EB80-4B57-81A1-FEF6564366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D9B1-E910-408F-A6E2-33DBC55E4D51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ECCD-EB80-4B57-81A1-FEF6564366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D9B1-E910-408F-A6E2-33DBC55E4D51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ECCD-EB80-4B57-81A1-FEF6564366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D9B1-E910-408F-A6E2-33DBC55E4D51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ECCD-EB80-4B57-81A1-FEF6564366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D9B1-E910-408F-A6E2-33DBC55E4D51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ECCD-EB80-4B57-81A1-FEF6564366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D9B1-E910-408F-A6E2-33DBC55E4D51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ECCD-EB80-4B57-81A1-FEF6564366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D9B1-E910-408F-A6E2-33DBC55E4D51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ECCD-EB80-4B57-81A1-FEF6564366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D9B1-E910-408F-A6E2-33DBC55E4D51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ECCD-EB80-4B57-81A1-FEF6564366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D9B1-E910-408F-A6E2-33DBC55E4D51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ECCD-EB80-4B57-81A1-FEF6564366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D9B1-E910-408F-A6E2-33DBC55E4D51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4D6ECCD-EB80-4B57-81A1-FEF6564366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38D9B1-E910-408F-A6E2-33DBC55E4D51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D6ECCD-EB80-4B57-81A1-FEF6564366C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2.5.4c Moisture, Precipitation, and Clouds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Lifting 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en-US" dirty="0" err="1" smtClean="0">
                <a:latin typeface="+mj-lt"/>
              </a:rPr>
              <a:t>Orographic</a:t>
            </a:r>
            <a:r>
              <a:rPr lang="en-US" dirty="0" smtClean="0">
                <a:latin typeface="+mj-lt"/>
              </a:rPr>
              <a:t> Lifting</a:t>
            </a:r>
          </a:p>
          <a:p>
            <a:r>
              <a:rPr lang="en-US" b="1" dirty="0" smtClean="0">
                <a:latin typeface="+mj-lt"/>
                <a:sym typeface="Wingdings" pitchFamily="2" charset="2"/>
              </a:rPr>
              <a:t>Orographic lifting </a:t>
            </a:r>
            <a:r>
              <a:rPr lang="en-US" dirty="0" smtClean="0">
                <a:latin typeface="+mj-lt"/>
                <a:sym typeface="Wingdings" pitchFamily="2" charset="2"/>
              </a:rPr>
              <a:t>occurs when </a:t>
            </a:r>
            <a:r>
              <a:rPr lang="en-US" u="sng" dirty="0" smtClean="0">
                <a:latin typeface="+mj-lt"/>
                <a:sym typeface="Wingdings" pitchFamily="2" charset="2"/>
              </a:rPr>
              <a:t>mountains</a:t>
            </a:r>
            <a:r>
              <a:rPr lang="en-US" dirty="0" smtClean="0">
                <a:latin typeface="+mj-lt"/>
                <a:sym typeface="Wingdings" pitchFamily="2" charset="2"/>
              </a:rPr>
              <a:t> act as barriers to the flow of air, forcing the air to ascend.</a:t>
            </a:r>
            <a:endParaRPr lang="en-US" dirty="0">
              <a:latin typeface="+mj-lt"/>
            </a:endParaRPr>
          </a:p>
        </p:txBody>
      </p:sp>
      <p:pic>
        <p:nvPicPr>
          <p:cNvPr id="4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038600"/>
            <a:ext cx="7866294" cy="1968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76200"/>
            <a:ext cx="8229600" cy="1143000"/>
          </a:xfrm>
        </p:spPr>
        <p:txBody>
          <a:bodyPr/>
          <a:lstStyle/>
          <a:p>
            <a:r>
              <a:rPr lang="en-US" dirty="0" smtClean="0"/>
              <a:t>Lifting 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2965" y="1179871"/>
            <a:ext cx="7498080" cy="4800600"/>
          </a:xfrm>
        </p:spPr>
        <p:txBody>
          <a:bodyPr/>
          <a:lstStyle/>
          <a:p>
            <a:pPr marL="596646" indent="-514350">
              <a:buNone/>
            </a:pPr>
            <a:r>
              <a:rPr lang="en-US" sz="2800" dirty="0" smtClean="0">
                <a:ea typeface="ＭＳ Ｐゴシック" charset="-128"/>
              </a:rPr>
              <a:t>How does the relatively flat areas form clouds?</a:t>
            </a:r>
          </a:p>
          <a:p>
            <a:pPr marL="596646" indent="-514350">
              <a:buFont typeface="+mj-lt"/>
              <a:buAutoNum type="arabicPeriod" startAt="2"/>
            </a:pPr>
            <a:endParaRPr lang="en-US" sz="300" dirty="0" smtClean="0">
              <a:latin typeface="+mj-lt"/>
            </a:endParaRPr>
          </a:p>
          <a:p>
            <a:pPr marL="596646" indent="-514350">
              <a:buFont typeface="+mj-lt"/>
              <a:buAutoNum type="arabicPeriod" startAt="2"/>
            </a:pPr>
            <a:r>
              <a:rPr lang="en-US" dirty="0" smtClean="0">
                <a:latin typeface="+mj-lt"/>
              </a:rPr>
              <a:t>Frontal Wedging</a:t>
            </a:r>
          </a:p>
          <a:p>
            <a:endParaRPr lang="en-US" sz="1050" dirty="0" smtClean="0">
              <a:latin typeface="+mj-lt"/>
            </a:endParaRPr>
          </a:p>
          <a:p>
            <a:r>
              <a:rPr lang="en-US" dirty="0" smtClean="0">
                <a:latin typeface="+mj-lt"/>
                <a:sym typeface="Wingdings" pitchFamily="2" charset="2"/>
              </a:rPr>
              <a:t>A </a:t>
            </a:r>
            <a:r>
              <a:rPr lang="en-US" b="1" dirty="0" smtClean="0">
                <a:latin typeface="+mj-lt"/>
                <a:sym typeface="Wingdings" pitchFamily="2" charset="2"/>
              </a:rPr>
              <a:t>front</a:t>
            </a:r>
            <a:r>
              <a:rPr lang="en-US" dirty="0" smtClean="0">
                <a:latin typeface="+mj-lt"/>
                <a:sym typeface="Wingdings" pitchFamily="2" charset="2"/>
              </a:rPr>
              <a:t> is the </a:t>
            </a:r>
            <a:r>
              <a:rPr lang="en-US" u="sng" dirty="0" smtClean="0">
                <a:latin typeface="+mj-lt"/>
                <a:sym typeface="Wingdings" pitchFamily="2" charset="2"/>
              </a:rPr>
              <a:t>boundary</a:t>
            </a:r>
            <a:r>
              <a:rPr lang="en-US" dirty="0" smtClean="0">
                <a:latin typeface="+mj-lt"/>
                <a:sym typeface="Wingdings" pitchFamily="2" charset="2"/>
              </a:rPr>
              <a:t> between two adjoining </a:t>
            </a:r>
            <a:r>
              <a:rPr lang="en-US" u="sng" dirty="0" smtClean="0">
                <a:latin typeface="+mj-lt"/>
                <a:sym typeface="Wingdings" pitchFamily="2" charset="2"/>
              </a:rPr>
              <a:t>air masses </a:t>
            </a:r>
            <a:r>
              <a:rPr lang="en-US" dirty="0" smtClean="0">
                <a:latin typeface="+mj-lt"/>
                <a:sym typeface="Wingdings" pitchFamily="2" charset="2"/>
              </a:rPr>
              <a:t>having contrasting characteristics.</a:t>
            </a:r>
            <a:endParaRPr lang="en-US" dirty="0" smtClean="0">
              <a:latin typeface="+mj-lt"/>
              <a:ea typeface="ＭＳ Ｐゴシック" charset="-128"/>
            </a:endParaRPr>
          </a:p>
          <a:p>
            <a:endParaRPr lang="en-US" dirty="0" smtClean="0">
              <a:latin typeface="+mj-lt"/>
              <a:ea typeface="ＭＳ Ｐゴシック" charset="-128"/>
            </a:endParaRPr>
          </a:p>
          <a:p>
            <a:endParaRPr lang="en-US" dirty="0" smtClean="0">
              <a:latin typeface="+mj-lt"/>
              <a:ea typeface="ＭＳ Ｐゴシック" charset="-128"/>
            </a:endParaRPr>
          </a:p>
          <a:p>
            <a:endParaRPr lang="en-US" dirty="0">
              <a:latin typeface="+mj-lt"/>
            </a:endParaRPr>
          </a:p>
        </p:txBody>
      </p:sp>
      <p:pic>
        <p:nvPicPr>
          <p:cNvPr id="4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114800"/>
            <a:ext cx="7162800" cy="1792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Lifting 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 startAt="3"/>
            </a:pPr>
            <a:r>
              <a:rPr lang="en-US" dirty="0" smtClean="0"/>
              <a:t>Convergence</a:t>
            </a:r>
          </a:p>
          <a:p>
            <a:r>
              <a:rPr lang="en-US" dirty="0" smtClean="0"/>
              <a:t>Convergence occurs when two air masses converge. The air flows together and rises.</a:t>
            </a:r>
            <a:endParaRPr lang="en-US" dirty="0"/>
          </a:p>
        </p:txBody>
      </p:sp>
      <p:pic>
        <p:nvPicPr>
          <p:cNvPr id="4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886200"/>
            <a:ext cx="7825455" cy="2207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Lifting 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 startAt="4"/>
            </a:pPr>
            <a:r>
              <a:rPr lang="en-US" dirty="0" smtClean="0">
                <a:latin typeface="+mj-lt"/>
              </a:rPr>
              <a:t>Localized Convective Lifting</a:t>
            </a:r>
          </a:p>
          <a:p>
            <a:r>
              <a:rPr lang="en-US" dirty="0" smtClean="0">
                <a:latin typeface="+mj-lt"/>
                <a:cs typeface="Times New Roman" pitchFamily="18" charset="0"/>
              </a:rPr>
              <a:t>Localized convective lifting occurs where unequal heating on earth’s surface causes pockets of air to rise.</a:t>
            </a:r>
          </a:p>
          <a:p>
            <a:pPr>
              <a:buNone/>
            </a:pPr>
            <a:endParaRPr lang="en-US" dirty="0">
              <a:latin typeface="+mj-lt"/>
            </a:endParaRPr>
          </a:p>
        </p:txBody>
      </p:sp>
      <p:pic>
        <p:nvPicPr>
          <p:cNvPr id="4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810000"/>
            <a:ext cx="7524355" cy="2122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0" y="257175"/>
            <a:ext cx="9144000" cy="9144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tabLst>
                <a:tab pos="2979738" algn="l"/>
              </a:tabLst>
            </a:pPr>
            <a:r>
              <a:rPr lang="en-US" sz="3800" b="1" dirty="0" smtClean="0"/>
              <a:t>Lifting Air</a:t>
            </a:r>
            <a:endParaRPr lang="en-US" b="1" dirty="0" smtClean="0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0" y="881063"/>
            <a:ext cx="9144000" cy="5976937"/>
            <a:chOff x="0" y="555"/>
            <a:chExt cx="5760" cy="3765"/>
          </a:xfrm>
        </p:grpSpPr>
        <p:sp>
          <p:nvSpPr>
            <p:cNvPr id="21509" name="AutoShape 14"/>
            <p:cNvSpPr>
              <a:spLocks noChangeAspect="1" noChangeArrowheads="1"/>
            </p:cNvSpPr>
            <p:nvPr/>
          </p:nvSpPr>
          <p:spPr bwMode="auto">
            <a:xfrm>
              <a:off x="648" y="962"/>
              <a:ext cx="4464" cy="3216"/>
            </a:xfrm>
            <a:prstGeom prst="roundRect">
              <a:avLst>
                <a:gd name="adj" fmla="val 22130"/>
              </a:avLst>
            </a:prstGeom>
            <a:solidFill>
              <a:srgbClr val="FFFFFF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1510" name="Picture 1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555"/>
              <a:ext cx="5760" cy="37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TextBox 13"/>
          <p:cNvSpPr txBox="1"/>
          <p:nvPr/>
        </p:nvSpPr>
        <p:spPr>
          <a:xfrm>
            <a:off x="6477000" y="1447800"/>
            <a:ext cx="2438400" cy="419100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ahoma" pitchFamily="34" charset="0"/>
              </a:rPr>
              <a:t>Clouds form because as you go up in elevation, it gets colder. </a:t>
            </a:r>
          </a:p>
          <a:p>
            <a:endParaRPr lang="en-US" sz="2400" dirty="0" smtClean="0">
              <a:latin typeface="Tahoma" pitchFamily="34" charset="0"/>
            </a:endParaRPr>
          </a:p>
          <a:p>
            <a:r>
              <a:rPr lang="en-US" sz="2400" dirty="0" smtClean="0">
                <a:latin typeface="Tahoma" pitchFamily="34" charset="0"/>
              </a:rPr>
              <a:t>Cold air cannot hold as much water vapor so it transforms into clouds.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19200" y="21336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Cool, expanded air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143000" y="44958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Warm,  compressed air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Lifting Air – Creating Clouds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799"/>
            <a:ext cx="7498080" cy="520372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When air expands to form clouds, the water vapor is transformed to clouds by condensation.</a:t>
            </a:r>
          </a:p>
          <a:p>
            <a:endParaRPr lang="en-US" sz="600" dirty="0" smtClean="0">
              <a:latin typeface="+mj-lt"/>
            </a:endParaRPr>
          </a:p>
          <a:p>
            <a:r>
              <a:rPr lang="en-US" dirty="0" smtClean="0">
                <a:latin typeface="+mj-lt"/>
                <a:cs typeface="Times New Roman" pitchFamily="18" charset="0"/>
              </a:rPr>
              <a:t>Generally, there must be a </a:t>
            </a:r>
            <a:r>
              <a:rPr lang="en-US" u="sng" dirty="0" smtClean="0">
                <a:latin typeface="+mj-lt"/>
                <a:cs typeface="Times New Roman" pitchFamily="18" charset="0"/>
              </a:rPr>
              <a:t>surface</a:t>
            </a:r>
            <a:r>
              <a:rPr lang="en-US" dirty="0" smtClean="0">
                <a:latin typeface="+mj-lt"/>
                <a:cs typeface="Times New Roman" pitchFamily="18" charset="0"/>
              </a:rPr>
              <a:t> for water vapor to </a:t>
            </a:r>
            <a:r>
              <a:rPr lang="en-US" u="sng" dirty="0" smtClean="0">
                <a:latin typeface="+mj-lt"/>
                <a:cs typeface="Times New Roman" pitchFamily="18" charset="0"/>
              </a:rPr>
              <a:t>condense</a:t>
            </a:r>
            <a:r>
              <a:rPr lang="en-US" dirty="0" smtClean="0">
                <a:latin typeface="+mj-lt"/>
                <a:cs typeface="Times New Roman" pitchFamily="18" charset="0"/>
              </a:rPr>
              <a:t> on.</a:t>
            </a:r>
          </a:p>
          <a:p>
            <a:endParaRPr lang="en-US" sz="900" dirty="0" smtClean="0">
              <a:latin typeface="+mj-lt"/>
              <a:cs typeface="Times New Roman" pitchFamily="18" charset="0"/>
            </a:endParaRPr>
          </a:p>
          <a:p>
            <a:r>
              <a:rPr lang="en-US" b="1" u="sng" dirty="0" smtClean="0">
                <a:latin typeface="+mj-lt"/>
                <a:cs typeface="Times New Roman" pitchFamily="18" charset="0"/>
              </a:rPr>
              <a:t>Condensation nuclei</a:t>
            </a:r>
            <a:r>
              <a:rPr lang="en-US" u="sng" dirty="0" smtClean="0">
                <a:latin typeface="+mj-lt"/>
                <a:cs typeface="Times New Roman" pitchFamily="18" charset="0"/>
              </a:rPr>
              <a:t> </a:t>
            </a:r>
            <a:r>
              <a:rPr lang="en-US" dirty="0" smtClean="0">
                <a:latin typeface="+mj-lt"/>
                <a:cs typeface="Times New Roman" pitchFamily="18" charset="0"/>
              </a:rPr>
              <a:t>are tiny bits of matter that serve as surfaces on which water vapor condenses when condensation occurs in the air. </a:t>
            </a:r>
          </a:p>
          <a:p>
            <a:endParaRPr lang="en-US" sz="800" dirty="0" smtClean="0">
              <a:latin typeface="+mj-lt"/>
              <a:cs typeface="Times New Roman" pitchFamily="18" charset="0"/>
            </a:endParaRPr>
          </a:p>
          <a:p>
            <a:r>
              <a:rPr lang="en-US" dirty="0" smtClean="0">
                <a:latin typeface="+mj-lt"/>
                <a:cs typeface="Times New Roman" pitchFamily="18" charset="0"/>
              </a:rPr>
              <a:t>E</a:t>
            </a:r>
            <a:r>
              <a:rPr lang="en-US" dirty="0" smtClean="0">
                <a:latin typeface="+mj-lt"/>
                <a:cs typeface="Arial" pitchFamily="34" charset="0"/>
              </a:rPr>
              <a:t>xamples of condensation nuclei include </a:t>
            </a:r>
            <a:r>
              <a:rPr lang="en-US" b="1" u="sng" dirty="0" smtClean="0">
                <a:latin typeface="+mj-lt"/>
                <a:cs typeface="Arial" pitchFamily="34" charset="0"/>
              </a:rPr>
              <a:t>dust</a:t>
            </a:r>
            <a:r>
              <a:rPr lang="en-US" u="sng" dirty="0" smtClean="0">
                <a:latin typeface="+mj-lt"/>
                <a:cs typeface="Arial" pitchFamily="34" charset="0"/>
              </a:rPr>
              <a:t>, </a:t>
            </a:r>
            <a:r>
              <a:rPr lang="en-US" b="1" u="sng" dirty="0" smtClean="0">
                <a:latin typeface="+mj-lt"/>
                <a:cs typeface="Arial" pitchFamily="34" charset="0"/>
              </a:rPr>
              <a:t>smoke</a:t>
            </a:r>
            <a:r>
              <a:rPr lang="en-US" u="sng" dirty="0" smtClean="0">
                <a:latin typeface="+mj-lt"/>
                <a:cs typeface="Arial" pitchFamily="34" charset="0"/>
              </a:rPr>
              <a:t> and </a:t>
            </a:r>
            <a:r>
              <a:rPr lang="en-US" b="1" u="sng" dirty="0" smtClean="0">
                <a:latin typeface="+mj-lt"/>
                <a:cs typeface="Arial" pitchFamily="34" charset="0"/>
              </a:rPr>
              <a:t>salt particles</a:t>
            </a:r>
            <a:r>
              <a:rPr lang="en-US" u="sng" dirty="0" smtClean="0">
                <a:latin typeface="+mj-lt"/>
                <a:cs typeface="Arial" pitchFamily="34" charset="0"/>
              </a:rPr>
              <a:t>.</a:t>
            </a:r>
          </a:p>
          <a:p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in the Atmosphere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Water exists in three different forms.</a:t>
            </a:r>
          </a:p>
          <a:p>
            <a:r>
              <a:rPr lang="en-US" dirty="0" smtClean="0"/>
              <a:t>What are they?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u="sng" dirty="0" smtClean="0"/>
              <a:t>SOLID</a:t>
            </a:r>
            <a:r>
              <a:rPr lang="en-US" dirty="0" smtClean="0"/>
              <a:t>  Examples: </a:t>
            </a:r>
            <a:r>
              <a:rPr lang="en-US" u="sng" dirty="0" smtClean="0"/>
              <a:t>Snow, ice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u="sng" dirty="0" smtClean="0"/>
              <a:t>LIQUID</a:t>
            </a:r>
            <a:r>
              <a:rPr lang="en-US" dirty="0" smtClean="0"/>
              <a:t> Examples: </a:t>
            </a:r>
            <a:r>
              <a:rPr lang="en-US" u="sng" dirty="0" smtClean="0"/>
              <a:t>Rain, water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u="sng" dirty="0" smtClean="0"/>
              <a:t>GAS</a:t>
            </a:r>
            <a:r>
              <a:rPr lang="en-US" dirty="0" smtClean="0"/>
              <a:t> Examples: </a:t>
            </a:r>
            <a:r>
              <a:rPr lang="en-US" u="sng" dirty="0" smtClean="0"/>
              <a:t>Clouds, water vapor</a:t>
            </a:r>
          </a:p>
          <a:p>
            <a:r>
              <a:rPr lang="en-US" dirty="0" smtClean="0"/>
              <a:t>How do each of these forms of water influence weather?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in the Atmosphere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rgbClr val="389700"/>
              </a:buClr>
            </a:pPr>
            <a:r>
              <a:rPr lang="en-US" dirty="0" smtClean="0">
                <a:latin typeface="+mj-lt"/>
                <a:cs typeface="Times New Roman" charset="0"/>
              </a:rPr>
              <a:t>When it comes to understanding </a:t>
            </a:r>
            <a:r>
              <a:rPr lang="en-US" u="sng" dirty="0" smtClean="0">
                <a:latin typeface="+mj-lt"/>
                <a:cs typeface="Times New Roman" charset="0"/>
              </a:rPr>
              <a:t>atmospheric processes</a:t>
            </a:r>
            <a:r>
              <a:rPr lang="en-US" dirty="0" smtClean="0">
                <a:latin typeface="+mj-lt"/>
                <a:cs typeface="Times New Roman" charset="0"/>
              </a:rPr>
              <a:t>, </a:t>
            </a:r>
            <a:r>
              <a:rPr lang="en-US" b="1" dirty="0" smtClean="0">
                <a:latin typeface="+mj-lt"/>
                <a:cs typeface="Times New Roman" charset="0"/>
              </a:rPr>
              <a:t>water </a:t>
            </a:r>
            <a:r>
              <a:rPr lang="en-US" b="1" u="sng" dirty="0" smtClean="0">
                <a:latin typeface="+mj-lt"/>
                <a:cs typeface="Times New Roman" charset="0"/>
              </a:rPr>
              <a:t>vapor</a:t>
            </a:r>
            <a:r>
              <a:rPr lang="en-US" b="1" dirty="0" smtClean="0">
                <a:latin typeface="+mj-lt"/>
                <a:cs typeface="Times New Roman" charset="0"/>
              </a:rPr>
              <a:t> </a:t>
            </a:r>
            <a:r>
              <a:rPr lang="en-US" dirty="0" smtClean="0">
                <a:latin typeface="+mj-lt"/>
                <a:cs typeface="Times New Roman" charset="0"/>
              </a:rPr>
              <a:t>is the most important </a:t>
            </a:r>
            <a:r>
              <a:rPr lang="en-US" u="sng" dirty="0" smtClean="0">
                <a:latin typeface="+mj-lt"/>
                <a:cs typeface="Times New Roman" charset="0"/>
              </a:rPr>
              <a:t>gas</a:t>
            </a:r>
            <a:r>
              <a:rPr lang="en-US" dirty="0" smtClean="0">
                <a:latin typeface="+mj-lt"/>
                <a:cs typeface="Times New Roman" charset="0"/>
              </a:rPr>
              <a:t> in the atmosphere.</a:t>
            </a:r>
          </a:p>
          <a:p>
            <a:pPr marL="457200" indent="-457200">
              <a:buClr>
                <a:srgbClr val="389700"/>
              </a:buClr>
              <a:buFont typeface="Wingdings" charset="2"/>
              <a:buChar char="u"/>
            </a:pPr>
            <a:endParaRPr lang="en-US" dirty="0" smtClean="0">
              <a:latin typeface="+mj-lt"/>
              <a:cs typeface="Times New Roman" charset="0"/>
            </a:endParaRPr>
          </a:p>
          <a:p>
            <a:pPr marL="457200" indent="-457200">
              <a:buClr>
                <a:srgbClr val="389700"/>
              </a:buClr>
            </a:pPr>
            <a:r>
              <a:rPr lang="en-US" dirty="0" smtClean="0">
                <a:latin typeface="+mj-lt"/>
                <a:cs typeface="Times New Roman" charset="0"/>
              </a:rPr>
              <a:t>Why do you think water vapor is so important? </a:t>
            </a:r>
          </a:p>
          <a:p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in the Atmosphere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8305800" cy="4906963"/>
          </a:xfrm>
        </p:spPr>
        <p:txBody>
          <a:bodyPr>
            <a:normAutofit/>
          </a:bodyPr>
          <a:lstStyle/>
          <a:p>
            <a:r>
              <a:rPr lang="en-US" dirty="0" smtClean="0"/>
              <a:t>Even though water vapor is important, it only makes up from </a:t>
            </a:r>
            <a:r>
              <a:rPr lang="en-US" u="sng" dirty="0" smtClean="0"/>
              <a:t>0 – 4% </a:t>
            </a:r>
            <a:r>
              <a:rPr lang="en-US" dirty="0" smtClean="0"/>
              <a:t>of the atmospheric gases.</a:t>
            </a:r>
          </a:p>
          <a:p>
            <a:endParaRPr lang="en-US" sz="1300" dirty="0"/>
          </a:p>
          <a:p>
            <a:r>
              <a:rPr lang="en-US" dirty="0" smtClean="0"/>
              <a:t>When have you felt water vapor at close to 4%?</a:t>
            </a:r>
          </a:p>
          <a:p>
            <a:r>
              <a:rPr lang="en-US" dirty="0" smtClean="0"/>
              <a:t>What about 0%?</a:t>
            </a:r>
          </a:p>
          <a:p>
            <a:r>
              <a:rPr lang="en-US" dirty="0" smtClean="0"/>
              <a:t>How do you know?</a:t>
            </a:r>
          </a:p>
          <a:p>
            <a:pPr lvl="1"/>
            <a:r>
              <a:rPr lang="en-US" dirty="0" smtClean="0"/>
              <a:t>Water vapor is the </a:t>
            </a:r>
            <a:r>
              <a:rPr lang="en-US" u="sng" dirty="0" smtClean="0"/>
              <a:t>HUMIDITY</a:t>
            </a:r>
            <a:r>
              <a:rPr lang="en-US" dirty="0" smtClean="0"/>
              <a:t> that you </a:t>
            </a:r>
            <a:r>
              <a:rPr lang="en-US" u="sng" dirty="0" smtClean="0"/>
              <a:t>feel</a:t>
            </a:r>
            <a:r>
              <a:rPr lang="en-US" dirty="0" smtClean="0"/>
              <a:t> in the </a:t>
            </a:r>
            <a:r>
              <a:rPr lang="en-US" u="sng" dirty="0" smtClean="0"/>
              <a:t>air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in the Atmosphere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think the word “SATURATED” means?</a:t>
            </a:r>
          </a:p>
          <a:p>
            <a:endParaRPr lang="en-US" sz="1400" dirty="0"/>
          </a:p>
          <a:p>
            <a:r>
              <a:rPr lang="en-US" dirty="0" smtClean="0"/>
              <a:t>What do you think it would mean if air is Saturated?</a:t>
            </a:r>
          </a:p>
          <a:p>
            <a:endParaRPr lang="en-US" sz="1600" dirty="0"/>
          </a:p>
          <a:p>
            <a:r>
              <a:rPr lang="en-US" dirty="0" smtClean="0"/>
              <a:t>Air that has </a:t>
            </a:r>
            <a:r>
              <a:rPr lang="en-US" b="1" u="sng" dirty="0" smtClean="0"/>
              <a:t>reached its water vapor capacity</a:t>
            </a:r>
            <a:r>
              <a:rPr lang="en-US" dirty="0" smtClean="0"/>
              <a:t> is said to be </a:t>
            </a:r>
            <a:r>
              <a:rPr lang="en-US" b="1" dirty="0" smtClean="0"/>
              <a:t>saturated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in the Atmosphere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Warm</a:t>
            </a:r>
            <a:r>
              <a:rPr lang="en-US" dirty="0" smtClean="0"/>
              <a:t>, saturated air contains </a:t>
            </a:r>
            <a:r>
              <a:rPr lang="en-US" u="sng" dirty="0" smtClean="0"/>
              <a:t>more</a:t>
            </a:r>
            <a:r>
              <a:rPr lang="en-US" dirty="0" smtClean="0"/>
              <a:t> water vapor than cold air</a:t>
            </a:r>
          </a:p>
          <a:p>
            <a:r>
              <a:rPr lang="en-US" u="sng" dirty="0" smtClean="0"/>
              <a:t>Dew point</a:t>
            </a:r>
            <a:r>
              <a:rPr lang="en-US" dirty="0" smtClean="0"/>
              <a:t> is the temperature to which air is cooled to reach saturation.</a:t>
            </a:r>
          </a:p>
          <a:p>
            <a:pPr lvl="1"/>
            <a:r>
              <a:rPr lang="en-US" dirty="0" smtClean="0"/>
              <a:t>The point at which condensation can occur</a:t>
            </a:r>
          </a:p>
          <a:p>
            <a:pPr>
              <a:buNone/>
            </a:pPr>
            <a:endParaRPr lang="en-US" sz="1100" dirty="0" smtClean="0"/>
          </a:p>
          <a:p>
            <a:r>
              <a:rPr lang="en-US" dirty="0" smtClean="0"/>
              <a:t>When have you noticed the humidity more, in the summer or in the winter?</a:t>
            </a:r>
          </a:p>
          <a:p>
            <a:r>
              <a:rPr lang="en-US" dirty="0" smtClean="0"/>
              <a:t>That’s because </a:t>
            </a:r>
            <a:r>
              <a:rPr lang="en-US" u="sng" dirty="0" smtClean="0"/>
              <a:t>warm air </a:t>
            </a:r>
            <a:r>
              <a:rPr lang="en-US" dirty="0" smtClean="0"/>
              <a:t>can hold </a:t>
            </a:r>
            <a:r>
              <a:rPr lang="en-US" u="sng" dirty="0" smtClean="0"/>
              <a:t>more water vapor!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Water in the Atmosphere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9248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Relative humidity </a:t>
            </a:r>
            <a:r>
              <a:rPr lang="en-US" dirty="0" smtClean="0"/>
              <a:t>is the ratio of air’s water-vapor content to its capacity to hold water vapor at that same temperature.</a:t>
            </a:r>
          </a:p>
          <a:p>
            <a:r>
              <a:rPr lang="en-US" dirty="0" smtClean="0"/>
              <a:t>Relative humidity indicates </a:t>
            </a:r>
            <a:r>
              <a:rPr lang="en-US" u="sng" dirty="0" smtClean="0"/>
              <a:t>how near </a:t>
            </a:r>
            <a:r>
              <a:rPr lang="en-US" dirty="0" smtClean="0"/>
              <a:t>the air is to saturation, </a:t>
            </a:r>
            <a:r>
              <a:rPr lang="en-US" u="sng" dirty="0" smtClean="0"/>
              <a:t>not</a:t>
            </a:r>
            <a:r>
              <a:rPr lang="en-US" dirty="0" smtClean="0"/>
              <a:t> the actual quantity of water vapor in the air.</a:t>
            </a:r>
          </a:p>
          <a:p>
            <a:r>
              <a:rPr lang="en-US" dirty="0" smtClean="0"/>
              <a:t>Relative Humidity </a:t>
            </a:r>
            <a:r>
              <a:rPr lang="en-US" b="1" u="sng" dirty="0" smtClean="0"/>
              <a:t>varies with temperature</a:t>
            </a:r>
            <a:r>
              <a:rPr lang="en-US" dirty="0" smtClean="0"/>
              <a:t>.</a:t>
            </a:r>
          </a:p>
          <a:p>
            <a:r>
              <a:rPr lang="en-US" u="sng" dirty="0" smtClean="0"/>
              <a:t>Cooling</a:t>
            </a:r>
            <a:r>
              <a:rPr lang="en-US" dirty="0" smtClean="0"/>
              <a:t> air </a:t>
            </a:r>
            <a:r>
              <a:rPr lang="en-US" b="1" u="sng" dirty="0" smtClean="0"/>
              <a:t>increases</a:t>
            </a:r>
            <a:r>
              <a:rPr lang="en-US" dirty="0" smtClean="0"/>
              <a:t> its relative humidity.</a:t>
            </a:r>
          </a:p>
          <a:p>
            <a:r>
              <a:rPr lang="en-US" u="sng" dirty="0" smtClean="0"/>
              <a:t>Warming</a:t>
            </a:r>
            <a:r>
              <a:rPr lang="en-US" dirty="0" smtClean="0"/>
              <a:t> air </a:t>
            </a:r>
            <a:r>
              <a:rPr lang="en-US" b="1" u="sng" dirty="0" smtClean="0"/>
              <a:t>decreases</a:t>
            </a:r>
            <a:r>
              <a:rPr lang="en-US" dirty="0" smtClean="0"/>
              <a:t> its relative humidity.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in the Atmosphere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382000" cy="4800600"/>
          </a:xfrm>
        </p:spPr>
        <p:txBody>
          <a:bodyPr>
            <a:normAutofit/>
          </a:bodyPr>
          <a:lstStyle/>
          <a:p>
            <a:endParaRPr lang="en-US" sz="1500" dirty="0"/>
          </a:p>
          <a:p>
            <a:r>
              <a:rPr lang="en-US" dirty="0" smtClean="0"/>
              <a:t>Why does lowering the air temperature cause Relative humidity to increase?</a:t>
            </a:r>
          </a:p>
          <a:p>
            <a:pPr lvl="1"/>
            <a:r>
              <a:rPr lang="en-US" dirty="0" smtClean="0"/>
              <a:t>Because colder air </a:t>
            </a:r>
            <a:r>
              <a:rPr lang="en-US" u="sng" dirty="0" smtClean="0"/>
              <a:t>cannot hold as much water vapor!</a:t>
            </a:r>
          </a:p>
          <a:p>
            <a:r>
              <a:rPr lang="en-US" dirty="0" smtClean="0"/>
              <a:t>Why does increasing air temperature cause relative humidity to decrease?</a:t>
            </a:r>
          </a:p>
          <a:p>
            <a:pPr lvl="1"/>
            <a:r>
              <a:rPr lang="en-US" dirty="0" smtClean="0"/>
              <a:t>Because warm air </a:t>
            </a:r>
            <a:r>
              <a:rPr lang="en-US" u="sng" dirty="0" smtClean="0"/>
              <a:t>can hold more water vapor</a:t>
            </a:r>
            <a:r>
              <a:rPr lang="en-US" dirty="0" smtClean="0"/>
              <a:t> and it will take more water vapor for it to become </a:t>
            </a:r>
            <a:r>
              <a:rPr lang="en-US" u="sng" dirty="0" smtClean="0"/>
              <a:t>saturated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Lifting 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air is compressed the air molecules </a:t>
            </a:r>
            <a:r>
              <a:rPr lang="en-US" u="sng" dirty="0" smtClean="0"/>
              <a:t>move faster </a:t>
            </a:r>
            <a:r>
              <a:rPr lang="en-US" dirty="0" smtClean="0"/>
              <a:t>and the temperature rises.</a:t>
            </a:r>
          </a:p>
          <a:p>
            <a:r>
              <a:rPr lang="en-US" u="sng" dirty="0" smtClean="0"/>
              <a:t>Air compression </a:t>
            </a:r>
            <a:r>
              <a:rPr lang="en-US" dirty="0" smtClean="0"/>
              <a:t>causes changes in temperature even though heat isn’t added or subtracted.</a:t>
            </a:r>
          </a:p>
          <a:p>
            <a:r>
              <a:rPr lang="en-US" dirty="0" smtClean="0"/>
              <a:t>When air is allowed to expand, </a:t>
            </a:r>
            <a:r>
              <a:rPr lang="en-US" u="sng" dirty="0" smtClean="0"/>
              <a:t>it cools. </a:t>
            </a:r>
          </a:p>
          <a:p>
            <a:r>
              <a:rPr lang="en-US" dirty="0" smtClean="0"/>
              <a:t>When air is compressed, </a:t>
            </a:r>
            <a:r>
              <a:rPr lang="en-US" u="sng" dirty="0" smtClean="0"/>
              <a:t>it heats up.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3247</TotalTime>
  <Words>667</Words>
  <Application>Microsoft Office PowerPoint</Application>
  <PresentationFormat>On-screen Show (4:3)</PresentationFormat>
  <Paragraphs>94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2.5.4c Moisture, Precipitation, and Clouds </vt:lpstr>
      <vt:lpstr>Water in the Atmosphere</vt:lpstr>
      <vt:lpstr>Water in the Atmosphere</vt:lpstr>
      <vt:lpstr>Water in the Atmosphere</vt:lpstr>
      <vt:lpstr>Water in the Atmosphere</vt:lpstr>
      <vt:lpstr>Water in the Atmosphere</vt:lpstr>
      <vt:lpstr>Water in the Atmosphere</vt:lpstr>
      <vt:lpstr>Water in the Atmosphere</vt:lpstr>
      <vt:lpstr>Lifting Air</vt:lpstr>
      <vt:lpstr>Lifting Air</vt:lpstr>
      <vt:lpstr>Lifting Air</vt:lpstr>
      <vt:lpstr>Lifting Air</vt:lpstr>
      <vt:lpstr>Lifting Air</vt:lpstr>
      <vt:lpstr>Lifting Air</vt:lpstr>
      <vt:lpstr>Lifting Air – Creating Clouds</vt:lpstr>
    </vt:vector>
  </TitlesOfParts>
  <Company>Wake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2.5.4c Moisture, Precipitation, and Clouds</dc:title>
  <dc:creator>kpiper</dc:creator>
  <cp:lastModifiedBy>Rose Wallace</cp:lastModifiedBy>
  <cp:revision>14</cp:revision>
  <dcterms:created xsi:type="dcterms:W3CDTF">2013-11-06T16:34:17Z</dcterms:created>
  <dcterms:modified xsi:type="dcterms:W3CDTF">2016-06-07T17:07:58Z</dcterms:modified>
</cp:coreProperties>
</file>