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096453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Shape 27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Shape 2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Shape 23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4361687" y="1026371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lt2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3"/>
            <a:ext cx="4599431" cy="853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7010400" y="0"/>
            <a:ext cx="21335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4" name="Shape 154"/>
          <p:cNvCxnSpPr/>
          <p:nvPr/>
        </p:nvCxnSpPr>
        <p:spPr>
          <a:xfrm rot="5400000">
            <a:off x="4021835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55" name="Shape 155"/>
          <p:cNvSpPr/>
          <p:nvPr/>
        </p:nvSpPr>
        <p:spPr>
          <a:xfrm>
            <a:off x="6839711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6915911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 rot="5400000">
            <a:off x="670716" y="-61117"/>
            <a:ext cx="5821365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 rot="5400000">
            <a:off x="5189537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8991600" y="3047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0" y="0"/>
            <a:ext cx="9144000" cy="25145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ctr" rtl="0">
              <a:spcBef>
                <a:spcPts val="440"/>
              </a:spcBef>
              <a:buClr>
                <a:schemeClr val="accent2"/>
              </a:buClr>
              <a:buFont typeface="Noto Sans Symbols"/>
              <a:buNone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ctr" rtl="0">
              <a:spcBef>
                <a:spcPts val="360"/>
              </a:spcBef>
              <a:buClr>
                <a:schemeClr val="accent5"/>
              </a:buClr>
              <a:buFont typeface="Georgia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6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ctr" rtl="0">
              <a:spcBef>
                <a:spcPts val="320"/>
              </a:spcBef>
              <a:buClr>
                <a:srgbClr val="B75640"/>
              </a:buClr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ctr" rtl="0">
              <a:spcBef>
                <a:spcPts val="320"/>
              </a:spcBef>
              <a:buClr>
                <a:srgbClr val="7A6B62"/>
              </a:buClr>
              <a:buFont typeface="Georgia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ctr" rtl="0">
              <a:spcBef>
                <a:spcPts val="280"/>
              </a:spcBef>
              <a:buClr>
                <a:srgbClr val="B29D00"/>
              </a:buClr>
              <a:buFont typeface="Georgia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155447" y="2420111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/>
          <p:nvPr/>
        </p:nvSpPr>
        <p:spPr>
          <a:xfrm>
            <a:off x="152400" y="152400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4267200" y="211531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4361687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Georgia"/>
              <a:buNone/>
              <a:defRPr sz="4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Pr>
        <a:solidFill>
          <a:schemeClr val="lt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50" name="Shape 50"/>
          <p:cNvCxnSpPr/>
          <p:nvPr/>
        </p:nvCxnSpPr>
        <p:spPr>
          <a:xfrm rot="10800000" flipH="1">
            <a:off x="4563080" y="1575652"/>
            <a:ext cx="8920" cy="4819556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9382" algn="l" rtl="0">
              <a:spcBef>
                <a:spcPts val="5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599" cy="46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9382" algn="l" rtl="0">
              <a:spcBef>
                <a:spcPts val="5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8991600" y="1905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152400" y="2286000"/>
            <a:ext cx="8833103" cy="3047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155447" y="142352"/>
            <a:ext cx="8833103" cy="2139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1368425" y="2743200"/>
            <a:ext cx="6480174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280"/>
              </a:spcBef>
              <a:buClr>
                <a:schemeClr val="accent5"/>
              </a:buClr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152400" y="152400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65" name="Shape 65"/>
          <p:cNvCxnSpPr/>
          <p:nvPr/>
        </p:nvCxnSpPr>
        <p:spPr>
          <a:xfrm>
            <a:off x="152400" y="2438400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6" name="Shape 66"/>
          <p:cNvSpPr/>
          <p:nvPr/>
        </p:nvSpPr>
        <p:spPr>
          <a:xfrm>
            <a:off x="4267200" y="2115311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4361687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722312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4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solidFill>
          <a:schemeClr val="lt2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hape 71"/>
          <p:cNvCxnSpPr/>
          <p:nvPr/>
        </p:nvCxnSpPr>
        <p:spPr>
          <a:xfrm rot="10800000">
            <a:off x="4572000" y="2200274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2" name="Shape 72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152400" y="1371600"/>
            <a:ext cx="8833103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145922" y="6391655"/>
            <a:ext cx="8833103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7" cy="7329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40"/>
              </a:spcBef>
              <a:buClr>
                <a:schemeClr val="accent1"/>
              </a:buClr>
              <a:buFont typeface="Noto Sans Symbols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320"/>
              </a:spcBef>
              <a:buClr>
                <a:schemeClr val="accent5"/>
              </a:buClr>
              <a:buFont typeface="Georgia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4" cy="731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40"/>
              </a:spcBef>
              <a:buClr>
                <a:schemeClr val="accent1"/>
              </a:buClr>
              <a:buFont typeface="Noto Sans Symbols"/>
              <a:buNone/>
              <a:defRPr sz="2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320"/>
              </a:spcBef>
              <a:buClr>
                <a:schemeClr val="accent5"/>
              </a:buClr>
              <a:buFont typeface="Georgia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cxnSp>
        <p:nvCxnSpPr>
          <p:cNvPr id="82" name="Shape 82"/>
          <p:cNvCxnSpPr/>
          <p:nvPr/>
        </p:nvCxnSpPr>
        <p:spPr>
          <a:xfrm>
            <a:off x="152400" y="1280159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83" name="Shape 83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599" cy="3822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6" name="Shape 86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4361687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146304" y="639165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152400" y="158495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599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152400" y="152400"/>
            <a:ext cx="8833103" cy="304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Georgia"/>
              <a:buNone/>
              <a:defRPr sz="2200" b="1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100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8194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238760" algn="l" rtl="0">
              <a:spcBef>
                <a:spcPts val="200"/>
              </a:spcBef>
              <a:buClr>
                <a:schemeClr val="accent3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233680" algn="l" rtl="0">
              <a:spcBef>
                <a:spcPts val="180"/>
              </a:spcBef>
              <a:buClr>
                <a:schemeClr val="accent4"/>
              </a:buClr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228600" algn="l" rtl="0">
              <a:spcBef>
                <a:spcPts val="180"/>
              </a:spcBef>
              <a:buClr>
                <a:schemeClr val="accent5"/>
              </a:buClr>
              <a:buFont typeface="Georgia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152400" y="152400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5" name="Shape 115"/>
          <p:cNvCxnSpPr/>
          <p:nvPr/>
        </p:nvCxnSpPr>
        <p:spPr>
          <a:xfrm>
            <a:off x="152400" y="533400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1389887" y="323087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149352" y="638838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hape 124"/>
          <p:cNvCxnSpPr/>
          <p:nvPr/>
        </p:nvCxnSpPr>
        <p:spPr>
          <a:xfrm>
            <a:off x="152400" y="533400"/>
            <a:ext cx="8833103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0" y="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Shape 128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152400" y="152400"/>
            <a:ext cx="8833103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152400" y="609600"/>
            <a:ext cx="2743199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1295400" y="228600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1389887" y="323087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1371600" y="312737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 sz="240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399" cy="525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100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228600" algn="l" rtl="0">
              <a:spcBef>
                <a:spcPts val="2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1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91135" algn="l" rtl="0">
              <a:spcBef>
                <a:spcPts val="2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93675" algn="l" rtl="0">
              <a:spcBef>
                <a:spcPts val="18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9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71450" algn="l" rtl="0">
              <a:spcBef>
                <a:spcPts val="180"/>
              </a:spcBef>
              <a:buClr>
                <a:schemeClr val="accent5"/>
              </a:buClr>
              <a:buSzPct val="100000"/>
              <a:buFont typeface="Georgia"/>
              <a:buChar char="•"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149352" y="638838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5788151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7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149352" y="6388385"/>
            <a:ext cx="8833103" cy="3095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5791200" y="6404983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" name="Shape 17"/>
          <p:cNvSpPr/>
          <p:nvPr/>
        </p:nvSpPr>
        <p:spPr>
          <a:xfrm>
            <a:off x="152400" y="155447"/>
            <a:ext cx="8833103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152400" y="1276742"/>
            <a:ext cx="8833103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4361687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-US" sz="1600" b="0" u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7A9798"/>
              </a:buClr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4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28587" algn="l" rtl="0">
              <a:spcBef>
                <a:spcPts val="5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548640" marR="0" lvl="1" indent="-184150" algn="l" rtl="0">
              <a:spcBef>
                <a:spcPts val="440"/>
              </a:spcBef>
              <a:buClr>
                <a:schemeClr val="accent2"/>
              </a:buClr>
              <a:buSzPct val="70000"/>
              <a:buFont typeface="Noto Sans Symbols"/>
              <a:buChar char="○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822960" marR="0" lvl="2" indent="-14351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097280" marR="0" lvl="3" indent="-144780" algn="l" rtl="0">
              <a:spcBef>
                <a:spcPts val="400"/>
              </a:spcBef>
              <a:buClr>
                <a:schemeClr val="accent4"/>
              </a:buClr>
              <a:buSzPct val="70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371600" marR="0" lvl="4" indent="-114300" algn="l" rtl="0">
              <a:spcBef>
                <a:spcPts val="360"/>
              </a:spcBef>
              <a:buClr>
                <a:schemeClr val="accent5"/>
              </a:buClr>
              <a:buSzPct val="1000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1645920" marR="0" lvl="5" indent="-9398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1920240" marR="0" lvl="6" indent="-101600" algn="l" rtl="0">
              <a:spcBef>
                <a:spcPts val="320"/>
              </a:spcBef>
              <a:buClr>
                <a:srgbClr val="B75640"/>
              </a:buClr>
              <a:buSzPct val="9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2103120" marR="0" lvl="7" indent="-83820" algn="l" rtl="0">
              <a:spcBef>
                <a:spcPts val="320"/>
              </a:spcBef>
              <a:buClr>
                <a:srgbClr val="7A6B62"/>
              </a:buClr>
              <a:buSzPct val="1000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2377440" marR="0" lvl="8" indent="-113029" algn="l" rtl="0">
              <a:spcBef>
                <a:spcPts val="280"/>
              </a:spcBef>
              <a:buClr>
                <a:srgbClr val="B29D00"/>
              </a:buClr>
              <a:buSzPct val="9000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subTitle" idx="1"/>
          </p:nvPr>
        </p:nvSpPr>
        <p:spPr>
          <a:xfrm>
            <a:off x="1371600" y="3313216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55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2.5.2B EXPLAIN HOW INTERACTIONS OF AIR MASSES FORM FRONTAL BOUNDARIES, CLOUDS, AND AFFECT WIND PATTERNS.</a:t>
            </a:r>
            <a:br>
              <a:rPr lang="en-US" sz="155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55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155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550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2.5.3A EXPLAIN FACTORS THAT AFFECT AIR DENSITY AND UNDERSTAND THEIR INFLUENCE ON WINDS, AIR MASSES, FRONTS AND STORM SYSTEMS. 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ctrTitle"/>
          </p:nvPr>
        </p:nvSpPr>
        <p:spPr>
          <a:xfrm>
            <a:off x="1074716" y="985651"/>
            <a:ext cx="6891647" cy="933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Georgia"/>
              <a:buNone/>
            </a:pPr>
            <a:r>
              <a:rPr lang="en-US" sz="378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Weather Patterns and </a:t>
            </a:r>
            <a:br>
              <a:rPr lang="en-US" sz="378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78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Severe Storms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Fronts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3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Cold Front</a:t>
            </a:r>
          </a:p>
          <a:p>
            <a:pPr marL="274320" marR="0" lvl="0" indent="-274320" algn="l" rtl="0">
              <a:spcBef>
                <a:spcPts val="70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endParaRPr sz="35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61" name="Shape 2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809875"/>
            <a:ext cx="9144000" cy="3976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Fronts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3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Cold Fronts</a:t>
            </a:r>
          </a:p>
          <a:p>
            <a:pPr marL="548640" marR="0" lvl="1" indent="-281940" algn="l" rtl="0">
              <a:spcBef>
                <a:spcPts val="6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Move much </a:t>
            </a:r>
            <a:r>
              <a:rPr lang="en-US" sz="33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more quickly </a:t>
            </a: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than warm fronts</a:t>
            </a:r>
          </a:p>
          <a:p>
            <a:pPr marL="548640" marR="0" lvl="1" indent="-281940" algn="l" rtl="0">
              <a:spcBef>
                <a:spcPts val="6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Associated with </a:t>
            </a:r>
            <a:r>
              <a:rPr lang="en-US" sz="33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heavy precipitation</a:t>
            </a: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that is </a:t>
            </a:r>
            <a:r>
              <a:rPr lang="en-US" sz="33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short-lived</a:t>
            </a:r>
          </a:p>
          <a:p>
            <a:pPr marL="548640" marR="0" lvl="1" indent="-281940" algn="l" rtl="0">
              <a:spcBef>
                <a:spcPts val="660"/>
              </a:spcBef>
              <a:buClr>
                <a:schemeClr val="accent2"/>
              </a:buClr>
              <a:buSzPct val="70000"/>
              <a:buFont typeface="Noto Sans Symbols"/>
              <a:buNone/>
            </a:pPr>
            <a:endParaRPr sz="33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" name="Shape 274"/>
          <p:cNvGrpSpPr/>
          <p:nvPr/>
        </p:nvGrpSpPr>
        <p:grpSpPr>
          <a:xfrm rot="10800000">
            <a:off x="3450104" y="5335586"/>
            <a:ext cx="4009836" cy="499269"/>
            <a:chOff x="714375" y="5337176"/>
            <a:chExt cx="3960812" cy="499269"/>
          </a:xfrm>
        </p:grpSpPr>
        <p:cxnSp>
          <p:nvCxnSpPr>
            <p:cNvPr id="275" name="Shape 275"/>
            <p:cNvCxnSpPr/>
            <p:nvPr/>
          </p:nvCxnSpPr>
          <p:spPr>
            <a:xfrm>
              <a:off x="714375" y="5703887"/>
              <a:ext cx="3809999" cy="1587"/>
            </a:xfrm>
            <a:prstGeom prst="straightConnector1">
              <a:avLst/>
            </a:pr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76" name="Shape 276"/>
            <p:cNvGrpSpPr/>
            <p:nvPr/>
          </p:nvGrpSpPr>
          <p:grpSpPr>
            <a:xfrm>
              <a:off x="730250" y="5337176"/>
              <a:ext cx="3944937" cy="499269"/>
              <a:chOff x="714375" y="5349875"/>
              <a:chExt cx="3944937" cy="499269"/>
            </a:xfrm>
          </p:grpSpPr>
          <p:sp>
            <p:nvSpPr>
              <p:cNvPr id="277" name="Shape 277"/>
              <p:cNvSpPr/>
              <p:nvPr/>
            </p:nvSpPr>
            <p:spPr>
              <a:xfrm>
                <a:off x="714375" y="5561807"/>
                <a:ext cx="269874" cy="28733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78" name="Shape 278"/>
              <p:cNvSpPr/>
              <p:nvPr/>
            </p:nvSpPr>
            <p:spPr>
              <a:xfrm>
                <a:off x="1422400" y="5561807"/>
                <a:ext cx="269874" cy="28733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79" name="Shape 279"/>
              <p:cNvSpPr/>
              <p:nvPr/>
            </p:nvSpPr>
            <p:spPr>
              <a:xfrm>
                <a:off x="2232025" y="5561807"/>
                <a:ext cx="269874" cy="28733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80" name="Shape 280"/>
              <p:cNvSpPr/>
              <p:nvPr/>
            </p:nvSpPr>
            <p:spPr>
              <a:xfrm>
                <a:off x="3025775" y="5560219"/>
                <a:ext cx="269874" cy="28733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81" name="Shape 281"/>
              <p:cNvSpPr/>
              <p:nvPr/>
            </p:nvSpPr>
            <p:spPr>
              <a:xfrm>
                <a:off x="3746500" y="5560219"/>
                <a:ext cx="269874" cy="28733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82" name="Shape 282"/>
              <p:cNvSpPr/>
              <p:nvPr/>
            </p:nvSpPr>
            <p:spPr>
              <a:xfrm>
                <a:off x="4389437" y="5561807"/>
                <a:ext cx="269874" cy="28733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83" name="Shape 283"/>
              <p:cNvSpPr/>
              <p:nvPr/>
            </p:nvSpPr>
            <p:spPr>
              <a:xfrm>
                <a:off x="714375" y="5349875"/>
                <a:ext cx="3944936" cy="3540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</p:grpSp>
      </p:grpSp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Fronts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498474" y="1092200"/>
            <a:ext cx="7556312" cy="576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3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Stationary Fronts</a:t>
            </a:r>
          </a:p>
          <a:p>
            <a:pPr marL="548640" marR="0" lvl="1" indent="-281940" algn="l" rtl="0">
              <a:spcBef>
                <a:spcPts val="6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Form when the flow of air is neither toward the cold air mass, nor toward the warm air mass</a:t>
            </a:r>
          </a:p>
          <a:p>
            <a:pPr marL="548640" marR="0" lvl="1" indent="-281940" algn="l" rtl="0">
              <a:spcBef>
                <a:spcPts val="6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front </a:t>
            </a:r>
            <a:r>
              <a:rPr lang="en-US" sz="33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does not move</a:t>
            </a:r>
          </a:p>
          <a:p>
            <a:pPr marL="548640" marR="0" lvl="1" indent="-281940" algn="l" rtl="0">
              <a:spcBef>
                <a:spcPts val="6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Shown by </a:t>
            </a:r>
            <a:r>
              <a:rPr lang="en-US" sz="33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blue triangles </a:t>
            </a: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on one side and </a:t>
            </a:r>
            <a:r>
              <a:rPr lang="en-US" sz="33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red semicircles </a:t>
            </a: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on the other</a:t>
            </a:r>
          </a:p>
          <a:p>
            <a:pPr marL="548640" marR="0" lvl="1" indent="-281940" algn="l" rtl="0">
              <a:spcBef>
                <a:spcPts val="6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None/>
            </a:pPr>
            <a:endParaRPr sz="33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8640" marR="0" lvl="1" indent="-281940" algn="l" rtl="0">
              <a:spcBef>
                <a:spcPts val="6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None/>
            </a:pPr>
            <a:endParaRPr sz="33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8640" marR="0" lvl="1" indent="-281940" algn="l" rtl="0">
              <a:spcBef>
                <a:spcPts val="660"/>
              </a:spcBef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Gentle to moderate precipitation</a:t>
            </a:r>
          </a:p>
        </p:txBody>
      </p:sp>
      <p:grpSp>
        <p:nvGrpSpPr>
          <p:cNvPr id="286" name="Shape 286"/>
          <p:cNvGrpSpPr/>
          <p:nvPr/>
        </p:nvGrpSpPr>
        <p:grpSpPr>
          <a:xfrm>
            <a:off x="3587843" y="5537198"/>
            <a:ext cx="3778156" cy="287338"/>
            <a:chOff x="4276630" y="5824537"/>
            <a:chExt cx="3778156" cy="287338"/>
          </a:xfrm>
        </p:grpSpPr>
        <p:cxnSp>
          <p:nvCxnSpPr>
            <p:cNvPr id="287" name="Shape 287"/>
            <p:cNvCxnSpPr/>
            <p:nvPr/>
          </p:nvCxnSpPr>
          <p:spPr>
            <a:xfrm rot="-5400000" flipH="1">
              <a:off x="6164914" y="3936253"/>
              <a:ext cx="1587" cy="3778156"/>
            </a:xfrm>
            <a:prstGeom prst="straightConnector1">
              <a:avLst/>
            </a:prstGeom>
            <a:noFill/>
            <a:ln w="63500" cap="flat" cmpd="sng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88" name="Shape 288"/>
            <p:cNvGrpSpPr/>
            <p:nvPr/>
          </p:nvGrpSpPr>
          <p:grpSpPr>
            <a:xfrm>
              <a:off x="4318000" y="5826124"/>
              <a:ext cx="3736786" cy="285751"/>
              <a:chOff x="4318000" y="5826124"/>
              <a:chExt cx="3736786" cy="285751"/>
            </a:xfrm>
          </p:grpSpPr>
          <p:sp>
            <p:nvSpPr>
              <p:cNvPr id="289" name="Shape 289"/>
              <p:cNvSpPr/>
              <p:nvPr/>
            </p:nvSpPr>
            <p:spPr>
              <a:xfrm rot="10800000" flipH="1">
                <a:off x="4318000" y="5826126"/>
                <a:ext cx="317500" cy="285750"/>
              </a:xfrm>
              <a:prstGeom prst="triangle">
                <a:avLst>
                  <a:gd name="adj" fmla="val 50000"/>
                </a:avLst>
              </a:prstGeom>
              <a:solidFill>
                <a:srgbClr val="000090"/>
              </a:solidFill>
              <a:ln w="9525" cap="flat" cmpd="sng">
                <a:solidFill>
                  <a:srgbClr val="00009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90" name="Shape 290"/>
              <p:cNvSpPr/>
              <p:nvPr/>
            </p:nvSpPr>
            <p:spPr>
              <a:xfrm rot="10800000" flipH="1">
                <a:off x="4997450" y="5826126"/>
                <a:ext cx="317500" cy="285750"/>
              </a:xfrm>
              <a:prstGeom prst="triangle">
                <a:avLst>
                  <a:gd name="adj" fmla="val 50000"/>
                </a:avLst>
              </a:prstGeom>
              <a:solidFill>
                <a:srgbClr val="000090"/>
              </a:solidFill>
              <a:ln w="9525" cap="flat" cmpd="sng">
                <a:solidFill>
                  <a:srgbClr val="00009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91" name="Shape 291"/>
              <p:cNvSpPr/>
              <p:nvPr/>
            </p:nvSpPr>
            <p:spPr>
              <a:xfrm rot="10800000" flipH="1">
                <a:off x="5689600" y="5826126"/>
                <a:ext cx="317500" cy="285750"/>
              </a:xfrm>
              <a:prstGeom prst="triangle">
                <a:avLst>
                  <a:gd name="adj" fmla="val 50000"/>
                </a:avLst>
              </a:prstGeom>
              <a:solidFill>
                <a:srgbClr val="000090"/>
              </a:solidFill>
              <a:ln w="9525" cap="flat" cmpd="sng">
                <a:solidFill>
                  <a:srgbClr val="00009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92" name="Shape 292"/>
              <p:cNvSpPr/>
              <p:nvPr/>
            </p:nvSpPr>
            <p:spPr>
              <a:xfrm rot="10800000" flipH="1">
                <a:off x="6397625" y="5826126"/>
                <a:ext cx="317500" cy="285750"/>
              </a:xfrm>
              <a:prstGeom prst="triangle">
                <a:avLst>
                  <a:gd name="adj" fmla="val 50000"/>
                </a:avLst>
              </a:prstGeom>
              <a:solidFill>
                <a:srgbClr val="000090"/>
              </a:solidFill>
              <a:ln w="9525" cap="flat" cmpd="sng">
                <a:solidFill>
                  <a:srgbClr val="00009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93" name="Shape 293"/>
              <p:cNvSpPr/>
              <p:nvPr/>
            </p:nvSpPr>
            <p:spPr>
              <a:xfrm rot="10800000" flipH="1">
                <a:off x="7048500" y="5826126"/>
                <a:ext cx="317500" cy="285750"/>
              </a:xfrm>
              <a:prstGeom prst="triangle">
                <a:avLst>
                  <a:gd name="adj" fmla="val 50000"/>
                </a:avLst>
              </a:prstGeom>
              <a:solidFill>
                <a:srgbClr val="000090"/>
              </a:solidFill>
              <a:ln w="9525" cap="flat" cmpd="sng">
                <a:solidFill>
                  <a:srgbClr val="00009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94" name="Shape 294"/>
              <p:cNvSpPr/>
              <p:nvPr/>
            </p:nvSpPr>
            <p:spPr>
              <a:xfrm rot="10800000" flipH="1">
                <a:off x="7737286" y="5826124"/>
                <a:ext cx="317500" cy="285750"/>
              </a:xfrm>
              <a:prstGeom prst="triangle">
                <a:avLst>
                  <a:gd name="adj" fmla="val 50000"/>
                </a:avLst>
              </a:prstGeom>
              <a:solidFill>
                <a:srgbClr val="000090"/>
              </a:solidFill>
              <a:ln w="9525" cap="flat" cmpd="sng">
                <a:solidFill>
                  <a:srgbClr val="00009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</p:grpSp>
      </p:grp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Fronts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3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Occluded Front</a:t>
            </a:r>
          </a:p>
          <a:p>
            <a:pPr marL="548640" marR="0" lvl="1" indent="-281940" algn="l" rtl="0">
              <a:spcBef>
                <a:spcPts val="6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Forms when a cold front </a:t>
            </a:r>
            <a:r>
              <a:rPr lang="en-US" sz="33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overtakes </a:t>
            </a: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warm front</a:t>
            </a:r>
          </a:p>
          <a:p>
            <a:pPr marL="548640" marR="0" lvl="1" indent="-281940" algn="l" rtl="0">
              <a:spcBef>
                <a:spcPts val="6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33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Complex </a:t>
            </a: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weather patterns</a:t>
            </a:r>
          </a:p>
          <a:p>
            <a:pPr marL="548640" marR="0" lvl="1" indent="-281940" algn="l" rtl="0">
              <a:spcBef>
                <a:spcPts val="6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None/>
            </a:pPr>
            <a:endParaRPr sz="33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4320" marR="0" lvl="0" indent="-274320" algn="l" rtl="0">
              <a:spcBef>
                <a:spcPts val="70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endParaRPr sz="35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Air Masses and Weather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Weather patterns result from the movement of large bodies of air called </a:t>
            </a:r>
            <a:r>
              <a:rPr lang="en-US" sz="25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air masses</a:t>
            </a:r>
          </a:p>
          <a:p>
            <a:pPr marL="274320" marR="0" lvl="0" indent="-274320" algn="l" rtl="0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5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Air masses are characterized by similar </a:t>
            </a:r>
            <a:r>
              <a:rPr lang="en-US" sz="2500" b="1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temperatures</a:t>
            </a:r>
            <a:r>
              <a:rPr lang="en-US" sz="25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and amounts of </a:t>
            </a:r>
            <a:r>
              <a:rPr lang="en-US" sz="2500" b="1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moisture</a:t>
            </a:r>
            <a:r>
              <a:rPr lang="en-US" sz="25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at certain altitudes.</a:t>
            </a:r>
          </a:p>
          <a:p>
            <a:pPr marL="274320" marR="0" lvl="0" indent="-274320" algn="l" rtl="0">
              <a:spcBef>
                <a:spcPts val="500"/>
              </a:spcBef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When air masses move, the </a:t>
            </a:r>
            <a:r>
              <a:rPr lang="en-US" sz="25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characteristics </a:t>
            </a:r>
            <a:r>
              <a:rPr lang="en-US"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of the air mass </a:t>
            </a:r>
            <a:r>
              <a:rPr lang="en-US" sz="25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change </a:t>
            </a:r>
            <a:r>
              <a:rPr lang="en-US"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and the </a:t>
            </a:r>
            <a:r>
              <a:rPr lang="en-US" sz="25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weather </a:t>
            </a:r>
            <a:r>
              <a:rPr lang="en-US" sz="2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 the areas over which they move </a:t>
            </a:r>
            <a:r>
              <a:rPr lang="en-US" sz="25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changes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endParaRPr sz="3300" b="0" i="0" u="none" strike="noStrike" cap="non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endParaRPr sz="25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83" name="Shape 1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2118" y="484093"/>
            <a:ext cx="5405072" cy="612616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4" name="Shape 184"/>
          <p:cNvGrpSpPr/>
          <p:nvPr/>
        </p:nvGrpSpPr>
        <p:grpSpPr>
          <a:xfrm>
            <a:off x="2818729" y="1600200"/>
            <a:ext cx="6325270" cy="4502747"/>
            <a:chOff x="2818729" y="1600200"/>
            <a:chExt cx="6325270" cy="4502747"/>
          </a:xfrm>
        </p:grpSpPr>
        <p:cxnSp>
          <p:nvCxnSpPr>
            <p:cNvPr id="185" name="Shape 185"/>
            <p:cNvCxnSpPr/>
            <p:nvPr/>
          </p:nvCxnSpPr>
          <p:spPr>
            <a:xfrm rot="10800000">
              <a:off x="3681531" y="1600200"/>
              <a:ext cx="3129297" cy="607350"/>
            </a:xfrm>
            <a:prstGeom prst="straightConnector1">
              <a:avLst/>
            </a:prstGeom>
            <a:noFill/>
            <a:ln w="920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cxnSp>
          <p:nvCxnSpPr>
            <p:cNvPr id="186" name="Shape 186"/>
            <p:cNvCxnSpPr/>
            <p:nvPr/>
          </p:nvCxnSpPr>
          <p:spPr>
            <a:xfrm flipH="1">
              <a:off x="2818729" y="5254548"/>
              <a:ext cx="3086100" cy="848400"/>
            </a:xfrm>
            <a:prstGeom prst="straightConnector1">
              <a:avLst/>
            </a:prstGeom>
            <a:noFill/>
            <a:ln w="920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sp>
          <p:nvSpPr>
            <p:cNvPr id="187" name="Shape 187"/>
            <p:cNvSpPr txBox="1"/>
            <p:nvPr/>
          </p:nvSpPr>
          <p:spPr>
            <a:xfrm>
              <a:off x="5847191" y="2207550"/>
              <a:ext cx="3296808" cy="304698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3600">
                  <a:solidFill>
                    <a:schemeClr val="accent2"/>
                  </a:solidFill>
                  <a:latin typeface="Georgia"/>
                  <a:ea typeface="Georgia"/>
                  <a:cs typeface="Georgia"/>
                  <a:sym typeface="Georgia"/>
                </a:rPr>
                <a:t>Starts off at -46</a:t>
              </a:r>
              <a:r>
                <a:rPr lang="en-US" sz="3600" baseline="30000">
                  <a:solidFill>
                    <a:schemeClr val="accent2"/>
                  </a:solidFill>
                  <a:latin typeface="Georgia"/>
                  <a:ea typeface="Georgia"/>
                  <a:cs typeface="Georgia"/>
                  <a:sym typeface="Georgia"/>
                </a:rPr>
                <a:t>0</a:t>
              </a:r>
              <a:r>
                <a:rPr lang="en-US" sz="3600">
                  <a:solidFill>
                    <a:schemeClr val="accent2"/>
                  </a:solidFill>
                  <a:latin typeface="Georgia"/>
                  <a:ea typeface="Georgia"/>
                  <a:cs typeface="Georgia"/>
                  <a:sym typeface="Georgia"/>
                </a:rPr>
                <a:t>C</a:t>
              </a:r>
            </a:p>
            <a:p>
              <a:pPr marL="0" marR="0" lvl="0" indent="0" algn="l" rtl="0">
                <a:spcBef>
                  <a:spcPts val="0"/>
                </a:spcBef>
                <a:buNone/>
              </a:pPr>
              <a:endParaRPr sz="1200" baseline="300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marL="0" marR="0" lvl="0" indent="0" algn="l" rtl="0">
                <a:spcBef>
                  <a:spcPts val="0"/>
                </a:spcBef>
                <a:buNone/>
              </a:pPr>
              <a:endParaRPr sz="1200" baseline="300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marL="0" marR="0" lvl="0" indent="0" algn="l" rtl="0">
                <a:spcBef>
                  <a:spcPts val="0"/>
                </a:spcBef>
                <a:buNone/>
              </a:pPr>
              <a:endParaRPr sz="1200" baseline="300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marL="0" marR="0" lvl="0" indent="0" algn="l" rtl="0">
                <a:spcBef>
                  <a:spcPts val="0"/>
                </a:spcBef>
                <a:buNone/>
              </a:pPr>
              <a:endParaRPr sz="1200" baseline="300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marL="0" marR="0" lvl="0" indent="0" algn="l" rtl="0">
                <a:spcBef>
                  <a:spcPts val="0"/>
                </a:spcBef>
                <a:buNone/>
              </a:pPr>
              <a:endParaRPr sz="1200" baseline="300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marL="0" marR="0" lvl="0" indent="0" algn="l" rtl="0">
                <a:spcBef>
                  <a:spcPts val="0"/>
                </a:spcBef>
                <a:buNone/>
              </a:pPr>
              <a:endParaRPr sz="1200" baseline="300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3600">
                  <a:solidFill>
                    <a:schemeClr val="accent2"/>
                  </a:solidFill>
                  <a:latin typeface="Georgia"/>
                  <a:ea typeface="Georgia"/>
                  <a:cs typeface="Georgia"/>
                  <a:sym typeface="Georgia"/>
                </a:rPr>
                <a:t>Ends up at 70</a:t>
              </a:r>
              <a:r>
                <a:rPr lang="en-US" sz="3600" baseline="30000">
                  <a:solidFill>
                    <a:schemeClr val="accent2"/>
                  </a:solidFill>
                  <a:latin typeface="Georgia"/>
                  <a:ea typeface="Georgia"/>
                  <a:cs typeface="Georgia"/>
                  <a:sym typeface="Georgia"/>
                </a:rPr>
                <a:t>0</a:t>
              </a:r>
              <a:r>
                <a:rPr lang="en-US" sz="3600">
                  <a:solidFill>
                    <a:schemeClr val="accent2"/>
                  </a:solidFill>
                  <a:latin typeface="Georgia"/>
                  <a:ea typeface="Georgia"/>
                  <a:cs typeface="Georgia"/>
                  <a:sym typeface="Georgia"/>
                </a:rPr>
                <a:t>C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98474" y="484093"/>
            <a:ext cx="7556312" cy="6569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Air Masses and Weather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259303" y="1292283"/>
            <a:ext cx="8625300" cy="571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48640" marR="0" lvl="1" indent="-28194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Example of air mass/weather interaction:</a:t>
            </a:r>
          </a:p>
          <a:p>
            <a:pPr marL="548640" marR="0" lvl="1" indent="-28194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cold, dry air mass moves over warm, tropical waters</a:t>
            </a:r>
          </a:p>
          <a:p>
            <a:pPr marL="548640" marR="0" lvl="1" indent="-28194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air mass becomes </a:t>
            </a:r>
            <a:r>
              <a:rPr lang="en-US" sz="25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warmer </a:t>
            </a:r>
            <a:r>
              <a:rPr lang="en-US" sz="2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and </a:t>
            </a:r>
            <a:r>
              <a:rPr lang="en-US" sz="25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wetter</a:t>
            </a:r>
          </a:p>
          <a:p>
            <a:pPr marL="548640" marR="0" lvl="1" indent="-28194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weather over those waters becomes </a:t>
            </a:r>
            <a:r>
              <a:rPr lang="en-US" sz="25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colder </a:t>
            </a:r>
            <a:r>
              <a:rPr lang="en-US" sz="2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and </a:t>
            </a:r>
            <a:r>
              <a:rPr lang="en-US" sz="25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drier</a:t>
            </a:r>
          </a:p>
          <a:p>
            <a:pPr marL="548640" marR="0" lvl="1" indent="-28194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25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48640" marR="0" lvl="1" indent="-28194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500" b="0" i="1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You try…</a:t>
            </a:r>
          </a:p>
          <a:p>
            <a:pPr marL="548640" marR="0" lvl="1" indent="-28194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 warm, dry air mass moves over a cold, wet area</a:t>
            </a:r>
          </a:p>
          <a:p>
            <a:pPr marL="548640" marR="0" lvl="1" indent="-28194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air mass becomes ______________ and _______</a:t>
            </a:r>
          </a:p>
          <a:p>
            <a:pPr marL="548640" marR="0" lvl="1" indent="-28194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5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 weather over that area becomes ____________ and ____________</a:t>
            </a:r>
          </a:p>
          <a:p>
            <a:pPr marL="548640" marR="0" lvl="1" indent="-281940" algn="l" rtl="0">
              <a:spcBef>
                <a:spcPts val="460"/>
              </a:spcBef>
              <a:buClr>
                <a:schemeClr val="accent2"/>
              </a:buClr>
              <a:buSzPct val="70000"/>
              <a:buFont typeface="Noto Sans Symbols"/>
              <a:buNone/>
            </a:pPr>
            <a:endParaRPr sz="23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When air masses meet… Fronts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When two air masses </a:t>
            </a:r>
            <a:r>
              <a:rPr lang="en-US" sz="24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meet</a:t>
            </a: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they form a </a:t>
            </a:r>
            <a:r>
              <a:rPr lang="en-US" sz="24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front</a:t>
            </a: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the </a:t>
            </a:r>
            <a:r>
              <a:rPr lang="en-US" sz="2400" b="0" i="0" u="sng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boundary</a:t>
            </a: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that separates the two</a:t>
            </a: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There are 4 types of fronts</a:t>
            </a:r>
          </a:p>
          <a:p>
            <a:pPr marL="548640" marR="0" lvl="1" indent="-28194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4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Warm </a:t>
            </a: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fronts</a:t>
            </a:r>
          </a:p>
          <a:p>
            <a:pPr marL="548640" marR="0" lvl="1" indent="-28194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4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Cold </a:t>
            </a: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fronts</a:t>
            </a:r>
          </a:p>
          <a:p>
            <a:pPr marL="548640" marR="0" lvl="1" indent="-28194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4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Stationary </a:t>
            </a: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fronts</a:t>
            </a:r>
          </a:p>
          <a:p>
            <a:pPr marL="548640" marR="0" lvl="1" indent="-281940" algn="l" rtl="0">
              <a:spcBef>
                <a:spcPts val="480"/>
              </a:spcBef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24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Occluded </a:t>
            </a:r>
            <a:r>
              <a:rPr lang="en-US"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fronts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Fronts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35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Warm fronts</a:t>
            </a:r>
          </a:p>
          <a:p>
            <a:pPr marL="548640" marR="0" lvl="1" indent="-281940" algn="l" rtl="0">
              <a:spcBef>
                <a:spcPts val="6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33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Form when </a:t>
            </a:r>
            <a:r>
              <a:rPr lang="en-US" sz="3300" b="0" i="0" u="sng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warm</a:t>
            </a:r>
            <a:r>
              <a:rPr lang="en-US" sz="33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air moves into an area </a:t>
            </a:r>
            <a:r>
              <a:rPr lang="en-US" sz="3300" b="0" i="0" u="sng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formerly </a:t>
            </a:r>
            <a:r>
              <a:rPr lang="en-US" sz="33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covered by </a:t>
            </a:r>
            <a:r>
              <a:rPr lang="en-US" sz="3300" b="0" i="0" u="sng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cold air</a:t>
            </a:r>
          </a:p>
          <a:p>
            <a:pPr marL="548640" marR="0" lvl="1" indent="-281940" algn="l" rtl="0">
              <a:spcBef>
                <a:spcPts val="660"/>
              </a:spcBef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33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Shown on a weather map by a </a:t>
            </a:r>
            <a:r>
              <a:rPr lang="en-US" sz="3300" b="0" i="0" u="sng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red </a:t>
            </a:r>
            <a:r>
              <a:rPr lang="en-US" sz="33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line with </a:t>
            </a:r>
            <a:r>
              <a:rPr lang="en-US" sz="3300" b="0" i="0" u="sng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semi-circles </a:t>
            </a:r>
            <a:r>
              <a:rPr lang="en-US" sz="3300" b="0" i="0" u="none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pointing toward the </a:t>
            </a:r>
            <a:r>
              <a:rPr lang="en-US" sz="3300" b="0" i="0" u="sng" strike="noStrike" cap="none" dirty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colder air</a:t>
            </a:r>
          </a:p>
        </p:txBody>
      </p:sp>
      <p:grpSp>
        <p:nvGrpSpPr>
          <p:cNvPr id="209" name="Shape 209"/>
          <p:cNvGrpSpPr/>
          <p:nvPr/>
        </p:nvGrpSpPr>
        <p:grpSpPr>
          <a:xfrm>
            <a:off x="4675187" y="5585221"/>
            <a:ext cx="3960812" cy="499269"/>
            <a:chOff x="714375" y="5337176"/>
            <a:chExt cx="3960812" cy="499269"/>
          </a:xfrm>
        </p:grpSpPr>
        <p:cxnSp>
          <p:nvCxnSpPr>
            <p:cNvPr id="210" name="Shape 210"/>
            <p:cNvCxnSpPr/>
            <p:nvPr/>
          </p:nvCxnSpPr>
          <p:spPr>
            <a:xfrm>
              <a:off x="714375" y="5703887"/>
              <a:ext cx="3809999" cy="1587"/>
            </a:xfrm>
            <a:prstGeom prst="straightConnector1">
              <a:avLst/>
            </a:pr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11" name="Shape 211"/>
            <p:cNvGrpSpPr/>
            <p:nvPr/>
          </p:nvGrpSpPr>
          <p:grpSpPr>
            <a:xfrm>
              <a:off x="730250" y="5337176"/>
              <a:ext cx="3944937" cy="499269"/>
              <a:chOff x="714375" y="5349875"/>
              <a:chExt cx="3944937" cy="499269"/>
            </a:xfrm>
          </p:grpSpPr>
          <p:sp>
            <p:nvSpPr>
              <p:cNvPr id="212" name="Shape 212"/>
              <p:cNvSpPr/>
              <p:nvPr/>
            </p:nvSpPr>
            <p:spPr>
              <a:xfrm>
                <a:off x="714375" y="5561807"/>
                <a:ext cx="269874" cy="28733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13" name="Shape 213"/>
              <p:cNvSpPr/>
              <p:nvPr/>
            </p:nvSpPr>
            <p:spPr>
              <a:xfrm>
                <a:off x="1422400" y="5561807"/>
                <a:ext cx="269874" cy="28733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14" name="Shape 214"/>
              <p:cNvSpPr/>
              <p:nvPr/>
            </p:nvSpPr>
            <p:spPr>
              <a:xfrm>
                <a:off x="2232025" y="5561807"/>
                <a:ext cx="269874" cy="28733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15" name="Shape 215"/>
              <p:cNvSpPr/>
              <p:nvPr/>
            </p:nvSpPr>
            <p:spPr>
              <a:xfrm>
                <a:off x="3025775" y="5560219"/>
                <a:ext cx="269874" cy="28733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16" name="Shape 216"/>
              <p:cNvSpPr/>
              <p:nvPr/>
            </p:nvSpPr>
            <p:spPr>
              <a:xfrm>
                <a:off x="3746500" y="5560219"/>
                <a:ext cx="269874" cy="28733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17" name="Shape 217"/>
              <p:cNvSpPr/>
              <p:nvPr/>
            </p:nvSpPr>
            <p:spPr>
              <a:xfrm>
                <a:off x="4389437" y="5561807"/>
                <a:ext cx="269874" cy="287337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  <p:sp>
            <p:nvSpPr>
              <p:cNvPr id="218" name="Shape 218"/>
              <p:cNvSpPr/>
              <p:nvPr/>
            </p:nvSpPr>
            <p:spPr>
              <a:xfrm>
                <a:off x="714375" y="5349875"/>
                <a:ext cx="3944936" cy="3540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Georgia"/>
                  <a:ea typeface="Georgia"/>
                  <a:cs typeface="Georgia"/>
                  <a:sym typeface="Georgia"/>
                </a:endParaRPr>
              </a:p>
            </p:txBody>
          </p:sp>
        </p:grpSp>
      </p:grpSp>
      <p:sp>
        <p:nvSpPr>
          <p:cNvPr id="219" name="Shape 219"/>
          <p:cNvSpPr txBox="1"/>
          <p:nvPr/>
        </p:nvSpPr>
        <p:spPr>
          <a:xfrm>
            <a:off x="5668962" y="5143500"/>
            <a:ext cx="1603375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Warmer air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5668962" y="6334125"/>
            <a:ext cx="2054225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Colder air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Fronts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498474" y="1600200"/>
            <a:ext cx="7556312" cy="4144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3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Warm front</a:t>
            </a:r>
          </a:p>
        </p:txBody>
      </p:sp>
      <p:pic>
        <p:nvPicPr>
          <p:cNvPr id="228" name="Shape 2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125" y="2774500"/>
            <a:ext cx="8913813" cy="3877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Fronts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2" cy="4575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982"/>
              <a:buFont typeface="Noto Sans Symbols"/>
              <a:buChar char="●"/>
            </a:pPr>
            <a:r>
              <a:rPr lang="en-US" sz="3237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Warm fronts</a:t>
            </a:r>
          </a:p>
          <a:p>
            <a:pPr marL="548640" marR="0" lvl="1" indent="-281940" algn="l" rtl="0">
              <a:lnSpc>
                <a:spcPct val="90000"/>
              </a:lnSpc>
              <a:spcBef>
                <a:spcPts val="610"/>
              </a:spcBef>
              <a:spcAft>
                <a:spcPts val="0"/>
              </a:spcAft>
              <a:buClr>
                <a:schemeClr val="accent2"/>
              </a:buClr>
              <a:buSzPct val="68916"/>
              <a:buFont typeface="Noto Sans Symbols"/>
              <a:buChar char="○"/>
            </a:pPr>
            <a:r>
              <a:rPr lang="en-US" sz="3052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As the </a:t>
            </a:r>
            <a:r>
              <a:rPr lang="en-US" sz="3052" b="1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warmer, less dense </a:t>
            </a:r>
            <a:r>
              <a:rPr lang="en-US" sz="3052" b="1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air rises, it cools</a:t>
            </a:r>
          </a:p>
          <a:p>
            <a:pPr marL="822960" marR="0" lvl="2" indent="-238760" algn="l" rtl="0">
              <a:lnSpc>
                <a:spcPct val="90000"/>
              </a:lnSpc>
              <a:spcBef>
                <a:spcPts val="610"/>
              </a:spcBef>
              <a:spcAft>
                <a:spcPts val="0"/>
              </a:spcAft>
              <a:buClr>
                <a:schemeClr val="accent3"/>
              </a:buClr>
              <a:buSzPct val="73838"/>
              <a:buFont typeface="Noto Sans Symbols"/>
              <a:buChar char="→"/>
            </a:pPr>
            <a:r>
              <a:rPr lang="en-US" sz="3052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This produces clouds and frequent precipitation</a:t>
            </a:r>
          </a:p>
          <a:p>
            <a:pPr marL="1097280" marR="0" lvl="3" indent="-233680" algn="l" rtl="0">
              <a:lnSpc>
                <a:spcPct val="90000"/>
              </a:lnSpc>
              <a:spcBef>
                <a:spcPts val="610"/>
              </a:spcBef>
              <a:buClr>
                <a:schemeClr val="accent4"/>
              </a:buClr>
              <a:buSzPct val="68916"/>
              <a:buFont typeface="Noto Sans Symbols"/>
              <a:buChar char="•"/>
            </a:pPr>
            <a:r>
              <a:rPr lang="en-US" sz="3052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Warm fronts move </a:t>
            </a:r>
            <a:r>
              <a:rPr lang="en-US" sz="3052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slowly,</a:t>
            </a:r>
            <a:r>
              <a:rPr lang="en-US" sz="3052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so the precipitation is </a:t>
            </a:r>
            <a:r>
              <a:rPr lang="en-US" sz="3052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light-to-moderate</a:t>
            </a:r>
            <a:r>
              <a:rPr lang="en-US" sz="3052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over a </a:t>
            </a:r>
            <a:r>
              <a:rPr lang="en-US" sz="3052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large area</a:t>
            </a:r>
            <a:r>
              <a:rPr lang="en-US" sz="3052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for a </a:t>
            </a:r>
            <a:r>
              <a:rPr lang="en-US" sz="3052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long</a:t>
            </a:r>
            <a:r>
              <a:rPr lang="en-US" sz="3052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period of time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7A9798"/>
              </a:buClr>
              <a:buSzPct val="25000"/>
              <a:buFont typeface="Georgia"/>
              <a:buNone/>
            </a:pPr>
            <a:r>
              <a:rPr lang="en-US"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Fronts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498474" y="1679575"/>
            <a:ext cx="7556312" cy="4144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35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Cold fronts</a:t>
            </a:r>
          </a:p>
          <a:p>
            <a:pPr marL="548640" marR="0" lvl="1" indent="-281940" algn="l" rtl="0">
              <a:spcBef>
                <a:spcPts val="6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Form when </a:t>
            </a:r>
            <a:r>
              <a:rPr lang="en-US" sz="33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cold</a:t>
            </a: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, dense air moves into an area </a:t>
            </a:r>
            <a:r>
              <a:rPr lang="en-US" sz="33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formerly </a:t>
            </a: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occupied by </a:t>
            </a:r>
            <a:r>
              <a:rPr lang="en-US" sz="33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warmer </a:t>
            </a: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air</a:t>
            </a:r>
          </a:p>
          <a:p>
            <a:pPr marL="548640" marR="0" lvl="1" indent="-281940" algn="l" rtl="0">
              <a:spcBef>
                <a:spcPts val="6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○"/>
            </a:pP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Shown on a weather map by a </a:t>
            </a:r>
            <a:r>
              <a:rPr lang="en-US" sz="33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blue</a:t>
            </a: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line with </a:t>
            </a:r>
            <a:r>
              <a:rPr lang="en-US" sz="33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triangles </a:t>
            </a: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pointing toward the </a:t>
            </a:r>
            <a:r>
              <a:rPr lang="en-US" sz="3300" b="0" i="0" u="sng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warmer</a:t>
            </a:r>
            <a:r>
              <a:rPr lang="en-US" sz="33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air</a:t>
            </a:r>
          </a:p>
          <a:p>
            <a:pPr marL="548640" marR="0" lvl="1" indent="-281940" algn="l" rtl="0">
              <a:spcBef>
                <a:spcPts val="660"/>
              </a:spcBef>
              <a:buClr>
                <a:schemeClr val="accent2"/>
              </a:buClr>
              <a:buSzPct val="70000"/>
              <a:buFont typeface="Noto Sans Symbols"/>
              <a:buNone/>
            </a:pPr>
            <a:endParaRPr sz="3300" b="0" i="0" u="none" strike="noStrike" cap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243" name="Shape 243"/>
          <p:cNvGrpSpPr/>
          <p:nvPr/>
        </p:nvGrpSpPr>
        <p:grpSpPr>
          <a:xfrm>
            <a:off x="4276630" y="5085873"/>
            <a:ext cx="3778156" cy="1477328"/>
            <a:chOff x="4276630" y="5085873"/>
            <a:chExt cx="3778156" cy="1477328"/>
          </a:xfrm>
        </p:grpSpPr>
        <p:grpSp>
          <p:nvGrpSpPr>
            <p:cNvPr id="244" name="Shape 244"/>
            <p:cNvGrpSpPr/>
            <p:nvPr/>
          </p:nvGrpSpPr>
          <p:grpSpPr>
            <a:xfrm>
              <a:off x="4276630" y="5824537"/>
              <a:ext cx="3778156" cy="287338"/>
              <a:chOff x="4276630" y="5824537"/>
              <a:chExt cx="3778156" cy="287338"/>
            </a:xfrm>
          </p:grpSpPr>
          <p:cxnSp>
            <p:nvCxnSpPr>
              <p:cNvPr id="245" name="Shape 245"/>
              <p:cNvCxnSpPr/>
              <p:nvPr/>
            </p:nvCxnSpPr>
            <p:spPr>
              <a:xfrm rot="-5400000" flipH="1">
                <a:off x="6164914" y="3936253"/>
                <a:ext cx="1587" cy="3778156"/>
              </a:xfrm>
              <a:prstGeom prst="straightConnector1">
                <a:avLst/>
              </a:prstGeom>
              <a:noFill/>
              <a:ln w="63500" cap="flat" cmpd="sng">
                <a:solidFill>
                  <a:srgbClr val="00009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246" name="Shape 246"/>
              <p:cNvGrpSpPr/>
              <p:nvPr/>
            </p:nvGrpSpPr>
            <p:grpSpPr>
              <a:xfrm>
                <a:off x="4318000" y="5826124"/>
                <a:ext cx="3736786" cy="285751"/>
                <a:chOff x="4318000" y="5826124"/>
                <a:chExt cx="3736786" cy="285751"/>
              </a:xfrm>
            </p:grpSpPr>
            <p:sp>
              <p:nvSpPr>
                <p:cNvPr id="247" name="Shape 247"/>
                <p:cNvSpPr/>
                <p:nvPr/>
              </p:nvSpPr>
              <p:spPr>
                <a:xfrm rot="10800000" flipH="1">
                  <a:off x="4318000" y="5826126"/>
                  <a:ext cx="317500" cy="28575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90"/>
                </a:solidFill>
                <a:ln w="9525" cap="flat" cmpd="sng">
                  <a:solidFill>
                    <a:srgbClr val="0000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endParaRPr>
                </a:p>
              </p:txBody>
            </p:sp>
            <p:sp>
              <p:nvSpPr>
                <p:cNvPr id="248" name="Shape 248"/>
                <p:cNvSpPr/>
                <p:nvPr/>
              </p:nvSpPr>
              <p:spPr>
                <a:xfrm rot="10800000" flipH="1">
                  <a:off x="4997450" y="5826126"/>
                  <a:ext cx="317500" cy="28575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90"/>
                </a:solidFill>
                <a:ln w="9525" cap="flat" cmpd="sng">
                  <a:solidFill>
                    <a:srgbClr val="0000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endParaRPr>
                </a:p>
              </p:txBody>
            </p:sp>
            <p:sp>
              <p:nvSpPr>
                <p:cNvPr id="249" name="Shape 249"/>
                <p:cNvSpPr/>
                <p:nvPr/>
              </p:nvSpPr>
              <p:spPr>
                <a:xfrm rot="10800000" flipH="1">
                  <a:off x="5689600" y="5826126"/>
                  <a:ext cx="317500" cy="28575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90"/>
                </a:solidFill>
                <a:ln w="9525" cap="flat" cmpd="sng">
                  <a:solidFill>
                    <a:srgbClr val="0000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endParaRPr>
                </a:p>
              </p:txBody>
            </p:sp>
            <p:sp>
              <p:nvSpPr>
                <p:cNvPr id="250" name="Shape 250"/>
                <p:cNvSpPr/>
                <p:nvPr/>
              </p:nvSpPr>
              <p:spPr>
                <a:xfrm rot="10800000" flipH="1">
                  <a:off x="6397625" y="5826126"/>
                  <a:ext cx="317500" cy="28575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90"/>
                </a:solidFill>
                <a:ln w="9525" cap="flat" cmpd="sng">
                  <a:solidFill>
                    <a:srgbClr val="0000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endParaRPr>
                </a:p>
              </p:txBody>
            </p:sp>
            <p:sp>
              <p:nvSpPr>
                <p:cNvPr id="251" name="Shape 251"/>
                <p:cNvSpPr/>
                <p:nvPr/>
              </p:nvSpPr>
              <p:spPr>
                <a:xfrm rot="10800000" flipH="1">
                  <a:off x="7048500" y="5826126"/>
                  <a:ext cx="317500" cy="28575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90"/>
                </a:solidFill>
                <a:ln w="9525" cap="flat" cmpd="sng">
                  <a:solidFill>
                    <a:srgbClr val="0000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endParaRPr>
                </a:p>
              </p:txBody>
            </p:sp>
            <p:sp>
              <p:nvSpPr>
                <p:cNvPr id="252" name="Shape 252"/>
                <p:cNvSpPr/>
                <p:nvPr/>
              </p:nvSpPr>
              <p:spPr>
                <a:xfrm rot="10800000" flipH="1">
                  <a:off x="7737286" y="5826124"/>
                  <a:ext cx="317500" cy="28575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90"/>
                </a:solidFill>
                <a:ln w="9525" cap="flat" cmpd="sng">
                  <a:solidFill>
                    <a:srgbClr val="00009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Georgia"/>
                    <a:ea typeface="Georgia"/>
                    <a:cs typeface="Georgia"/>
                    <a:sym typeface="Georgia"/>
                  </a:endParaRPr>
                </a:p>
              </p:txBody>
            </p:sp>
          </p:grpSp>
        </p:grpSp>
        <p:sp>
          <p:nvSpPr>
            <p:cNvPr id="253" name="Shape 253"/>
            <p:cNvSpPr txBox="1"/>
            <p:nvPr/>
          </p:nvSpPr>
          <p:spPr>
            <a:xfrm>
              <a:off x="5032375" y="5085873"/>
              <a:ext cx="2730500" cy="1477328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Colder air</a:t>
              </a:r>
            </a:p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n-US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Warmer air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402</Words>
  <Application>Microsoft Office PowerPoint</Application>
  <PresentationFormat>On-screen Show (4:3)</PresentationFormat>
  <Paragraphs>84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Weather Patterns and  Severe Storms</vt:lpstr>
      <vt:lpstr>Air Masses and Weather</vt:lpstr>
      <vt:lpstr>PowerPoint Presentation</vt:lpstr>
      <vt:lpstr>Air Masses and Weather</vt:lpstr>
      <vt:lpstr>When air masses meet… Fronts</vt:lpstr>
      <vt:lpstr>Fronts</vt:lpstr>
      <vt:lpstr>Fronts</vt:lpstr>
      <vt:lpstr>Fronts</vt:lpstr>
      <vt:lpstr>Fronts</vt:lpstr>
      <vt:lpstr>Fronts</vt:lpstr>
      <vt:lpstr>Fronts</vt:lpstr>
      <vt:lpstr>Fronts</vt:lpstr>
      <vt:lpstr>Fronts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Patterns and  Severe Storms</dc:title>
  <dc:creator>Rose Wallace</dc:creator>
  <cp:lastModifiedBy>Rose Wallace</cp:lastModifiedBy>
  <cp:revision>2</cp:revision>
  <dcterms:modified xsi:type="dcterms:W3CDTF">2016-12-09T14:13:12Z</dcterms:modified>
</cp:coreProperties>
</file>