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solidFill>
          <a:schemeClr val="l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" name="Google Shape;22;p2"/>
          <p:cNvSpPr/>
          <p:nvPr/>
        </p:nvSpPr>
        <p:spPr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" name="Google Shape;24;p2"/>
          <p:cNvSpPr/>
          <p:nvPr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" name="Google Shape;25;p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Google Shape;26;p2"/>
          <p:cNvSpPr txBox="1"/>
          <p:nvPr>
            <p:ph idx="1" type="subTitle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ctr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ct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ctr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ctr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ctr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ctr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None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ctr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None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7" name="Google Shape;27;p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8" name="Google Shape;28;p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29" name="Google Shape;29;p2"/>
          <p:cNvCxnSpPr/>
          <p:nvPr/>
        </p:nvCxnSpPr>
        <p:spPr>
          <a:xfrm>
            <a:off x="155448" y="2420112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30" name="Google Shape;30;p2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Google Shape;31;p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Google Shape;32;p2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Google Shape;33;p2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4" name="Google Shape;34;p2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  <a:defRPr b="0" i="0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bg>
      <p:bgPr>
        <a:solidFill>
          <a:schemeClr val="lt2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9" name="Google Shape;139;p11"/>
          <p:cNvSpPr txBox="1"/>
          <p:nvPr>
            <p:ph idx="1" type="body"/>
          </p:nvPr>
        </p:nvSpPr>
        <p:spPr>
          <a:xfrm rot="5400000">
            <a:off x="2269236" y="-443484"/>
            <a:ext cx="4599432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0" name="Google Shape;140;p1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1" name="Google Shape;141;p1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42" name="Google Shape;142;p11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showMasterSp="0" type="vertTitleAndTx">
  <p:cSld name="VERTICAL_TITLE_AND_VERTICAL_TEXT">
    <p:bg>
      <p:bgPr>
        <a:solidFill>
          <a:schemeClr val="lt2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2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5" name="Google Shape;145;p12"/>
          <p:cNvSpPr/>
          <p:nvPr/>
        </p:nvSpPr>
        <p:spPr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6" name="Google Shape;146;p12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7" name="Google Shape;147;p12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8" name="Google Shape;148;p12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2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50" name="Google Shape;150;p12"/>
          <p:cNvCxnSpPr/>
          <p:nvPr/>
        </p:nvCxnSpPr>
        <p:spPr>
          <a:xfrm rot="5400000">
            <a:off x="4021836" y="3278124"/>
            <a:ext cx="6245352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1" name="Google Shape;151;p12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12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12"/>
          <p:cNvSpPr txBox="1"/>
          <p:nvPr>
            <p:ph idx="12" type="sldNum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4" name="Google Shape;154;p12"/>
          <p:cNvSpPr txBox="1"/>
          <p:nvPr>
            <p:ph idx="1" type="body"/>
          </p:nvPr>
        </p:nvSpPr>
        <p:spPr>
          <a:xfrm rot="5400000">
            <a:off x="670717" y="-61117"/>
            <a:ext cx="5821366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5" name="Google Shape;155;p12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6" name="Google Shape;156;p12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57" name="Google Shape;157;p12"/>
          <p:cNvSpPr txBox="1"/>
          <p:nvPr>
            <p:ph type="title"/>
          </p:nvPr>
        </p:nvSpPr>
        <p:spPr>
          <a:xfrm rot="5400000">
            <a:off x="5189537" y="2506664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7" name="Google Shape;37;p3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2" type="sldNum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3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solidFill>
          <a:schemeClr val="lt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" name="Google Shape;43;p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" name="Google Shape;44;p4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5" name="Google Shape;45;p4"/>
          <p:cNvSpPr/>
          <p:nvPr/>
        </p:nvSpPr>
        <p:spPr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6" name="Google Shape;46;p4"/>
          <p:cNvSpPr/>
          <p:nvPr/>
        </p:nvSpPr>
        <p:spPr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7" name="Google Shape;47;p4"/>
          <p:cNvSpPr/>
          <p:nvPr/>
        </p:nvSpPr>
        <p:spPr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8" name="Google Shape;48;p4"/>
          <p:cNvSpPr txBox="1"/>
          <p:nvPr>
            <p:ph idx="1" type="body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98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Georgia"/>
              <a:buNone/>
              <a:defRPr b="0" i="0" sz="1400" u="none" cap="none" strike="noStrik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49" name="Google Shape;49;p4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0" name="Google Shape;50;p4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1" name="Google Shape;51;p4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Google Shape;52;p4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53" name="Google Shape;53;p4"/>
          <p:cNvCxnSpPr/>
          <p:nvPr/>
        </p:nvCxnSpPr>
        <p:spPr>
          <a:xfrm>
            <a:off x="152400" y="2438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54" name="Google Shape;54;p4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4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4"/>
          <p:cNvSpPr txBox="1"/>
          <p:nvPr>
            <p:ph idx="12" type="sldNum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4"/>
          <p:cNvSpPr txBox="1"/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200"/>
              <a:buFont typeface="Georgia"/>
              <a:buNone/>
              <a:defRPr b="0" i="0" sz="4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bg>
      <p:bgPr>
        <a:solidFill>
          <a:schemeClr val="lt2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5"/>
          <p:cNvSpPr txBox="1"/>
          <p:nvPr>
            <p:ph idx="10" type="dt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1" name="Google Shape;61;p5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2" name="Google Shape;62;p5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63" name="Google Shape;63;p5"/>
          <p:cNvCxnSpPr/>
          <p:nvPr/>
        </p:nvCxnSpPr>
        <p:spPr>
          <a:xfrm flipH="1" rot="10800000">
            <a:off x="4563080" y="1575652"/>
            <a:ext cx="8921" cy="4819557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4" name="Google Shape;64;p5"/>
          <p:cNvSpPr txBox="1"/>
          <p:nvPr>
            <p:ph idx="1" type="body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3537" lvl="0" marL="457200" marR="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  <a:defRPr b="0" i="0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5" name="Google Shape;65;p5"/>
          <p:cNvSpPr txBox="1"/>
          <p:nvPr>
            <p:ph idx="2" type="body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3537" lvl="0" marL="457200" marR="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125"/>
              <a:buFont typeface="Noto Sans Symbols"/>
              <a:buChar char="●"/>
              <a:defRPr b="0" i="0" sz="25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showMasterSp="0" type="twoTxTwoObj">
  <p:cSld name="TWO_OBJECTS_WITH_TEXT">
    <p:bg>
      <p:bgPr>
        <a:solidFill>
          <a:schemeClr val="lt2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oogle Shape;67;p6"/>
          <p:cNvCxnSpPr/>
          <p:nvPr/>
        </p:nvCxnSpPr>
        <p:spPr>
          <a:xfrm rot="10800000">
            <a:off x="4572000" y="2200275"/>
            <a:ext cx="0" cy="4187952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68" name="Google Shape;68;p6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Google Shape;69;p6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0" name="Google Shape;70;p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1" name="Google Shape;71;p6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2" name="Google Shape;72;p6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Google Shape;73;p6"/>
          <p:cNvSpPr/>
          <p:nvPr/>
        </p:nvSpPr>
        <p:spPr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6"/>
          <p:cNvSpPr txBox="1"/>
          <p:nvPr>
            <p:ph idx="1" type="body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>
            <a:noFill/>
          </a:ln>
          <a:effectLst>
            <a:outerShdw blurRad="50800" rotWithShape="0" dir="5400000" dist="254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Noto Sans Symbols"/>
              <a:buNone/>
              <a:defRPr b="1" i="0" sz="2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Georgia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5" name="Google Shape;75;p6"/>
          <p:cNvSpPr txBox="1"/>
          <p:nvPr>
            <p:ph idx="2" type="body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>
            <a:noFill/>
          </a:ln>
          <a:effectLst>
            <a:outerShdw blurRad="50800" rotWithShape="0" dir="5400000" dist="254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/>
          <a:lstStyle>
            <a:lvl1pPr indent="-2286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870"/>
              <a:buFont typeface="Noto Sans Symbols"/>
              <a:buNone/>
              <a:defRPr b="1" i="0" sz="2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None/>
              <a:defRPr b="1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35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120"/>
              <a:buFont typeface="Noto Sans Symbols"/>
              <a:buNone/>
              <a:defRPr b="1" i="0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5"/>
              </a:buClr>
              <a:buSzPts val="1600"/>
              <a:buFont typeface="Georgia"/>
              <a:buNone/>
              <a:defRPr b="1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6" name="Google Shape;76;p6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7" name="Google Shape;77;p6"/>
          <p:cNvSpPr txBox="1"/>
          <p:nvPr>
            <p:ph idx="11" type="ftr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cxnSp>
        <p:nvCxnSpPr>
          <p:cNvPr id="78" name="Google Shape;78;p6"/>
          <p:cNvCxnSpPr/>
          <p:nvPr/>
        </p:nvCxnSpPr>
        <p:spPr>
          <a:xfrm>
            <a:off x="152400" y="128016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79" name="Google Shape;79;p6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0" name="Google Shape;80;p6"/>
          <p:cNvSpPr txBox="1"/>
          <p:nvPr>
            <p:ph idx="3" type="body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1" name="Google Shape;81;p6"/>
          <p:cNvSpPr txBox="1"/>
          <p:nvPr>
            <p:ph idx="4" type="body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2" name="Google Shape;82;p6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3" name="Google Shape;83;p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" name="Google Shape;84;p6"/>
          <p:cNvSpPr txBox="1"/>
          <p:nvPr>
            <p:ph idx="12" type="sldNum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5" name="Google Shape;85;p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8" name="Google Shape;88;p7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9" name="Google Shape;89;p7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0" name="Google Shape;90;p7"/>
          <p:cNvSpPr txBox="1"/>
          <p:nvPr>
            <p:ph idx="12" type="sldNum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showMasterSp="0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8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8"/>
          <p:cNvSpPr/>
          <p:nvPr/>
        </p:nvSpPr>
        <p:spPr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4" name="Google Shape;94;p8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5" name="Google Shape;95;p8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6" name="Google Shape;96;p8"/>
          <p:cNvSpPr/>
          <p:nvPr/>
        </p:nvSpPr>
        <p:spPr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Google Shape;97;p8"/>
          <p:cNvSpPr/>
          <p:nvPr/>
        </p:nvSpPr>
        <p:spPr>
          <a:xfrm>
            <a:off x="152400" y="158496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8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9" name="Google Shape;99;p8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00" name="Google Shape;100;p8"/>
          <p:cNvSpPr txBox="1"/>
          <p:nvPr>
            <p:ph idx="12" type="sldNum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bg>
      <p:bgPr>
        <a:solidFill>
          <a:schemeClr val="lt1"/>
        </a:solid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/>
          <p:nvPr/>
        </p:nvSpPr>
        <p:spPr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3" name="Google Shape;103;p9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4" name="Google Shape;104;p9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9"/>
          <p:cNvSpPr/>
          <p:nvPr/>
        </p:nvSpPr>
        <p:spPr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6" name="Google Shape;106;p9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8" name="Google Shape;108;p9"/>
          <p:cNvSpPr txBox="1"/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Georgia"/>
              <a:buNone/>
              <a:defRPr b="1" i="0" sz="22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9" name="Google Shape;109;p9"/>
          <p:cNvSpPr txBox="1"/>
          <p:nvPr>
            <p:ph idx="1" type="body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2860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b="0" i="0" sz="1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75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630"/>
              <a:buFont typeface="Noto Sans Symbols"/>
              <a:buNone/>
              <a:defRPr b="0" i="0" sz="9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Georgia"/>
              <a:buNone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0" name="Google Shape;110;p9"/>
          <p:cNvSpPr/>
          <p:nvPr/>
        </p:nvSpPr>
        <p:spPr>
          <a:xfrm>
            <a:off x="152400" y="152400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11" name="Google Shape;111;p9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12" name="Google Shape;112;p9"/>
          <p:cNvSpPr txBox="1"/>
          <p:nvPr>
            <p:ph idx="2" type="body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3" name="Google Shape;113;p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9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9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6" name="Google Shape;116;p9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9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8" name="Google Shape;118;p9"/>
          <p:cNvSpPr txBox="1"/>
          <p:nvPr>
            <p:ph idx="11" type="ftr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10"/>
          <p:cNvCxnSpPr/>
          <p:nvPr/>
        </p:nvCxnSpPr>
        <p:spPr>
          <a:xfrm>
            <a:off x="152400" y="533400"/>
            <a:ext cx="8833104" cy="0"/>
          </a:xfrm>
          <a:prstGeom prst="straightConnector1">
            <a:avLst/>
          </a:prstGeom>
          <a:noFill/>
          <a:ln cap="flat" cmpd="sng" w="114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21" name="Google Shape;121;p10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2" name="Google Shape;122;p10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3" name="Google Shape;123;p10"/>
          <p:cNvSpPr/>
          <p:nvPr/>
        </p:nvSpPr>
        <p:spPr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10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10"/>
          <p:cNvSpPr/>
          <p:nvPr/>
        </p:nvSpPr>
        <p:spPr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0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8" name="Google Shape;128;p10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9" name="Google Shape;129;p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0" name="Google Shape;130;p10"/>
          <p:cNvSpPr txBox="1"/>
          <p:nvPr>
            <p:ph idx="12" type="sldNum"/>
          </p:nvPr>
        </p:nvSpPr>
        <p:spPr>
          <a:xfrm>
            <a:off x="1371600" y="312738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sz="1600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10"/>
          <p:cNvSpPr txBox="1"/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Georgia"/>
              <a:buNone/>
              <a:defRPr b="1" i="0" sz="24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2" name="Google Shape;132;p10"/>
          <p:cNvSpPr/>
          <p:nvPr>
            <p:ph idx="2" type="pic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3" name="Google Shape;133;p10"/>
          <p:cNvSpPr txBox="1"/>
          <p:nvPr>
            <p:ph idx="1" type="body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28194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Char char="○"/>
              <a:defRPr b="0" i="0" sz="1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276225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3"/>
              </a:buClr>
              <a:buSzPts val="750"/>
              <a:buFont typeface="Noto Sans Symbols"/>
              <a:buChar char="•"/>
              <a:defRPr b="0" i="0" sz="1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268605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630"/>
              <a:buFont typeface="Noto Sans Symbols"/>
              <a:buChar char="•"/>
              <a:defRPr b="0" i="0" sz="9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28575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5"/>
              </a:buClr>
              <a:buSzPts val="900"/>
              <a:buFont typeface="Georgia"/>
              <a:buChar char="•"/>
              <a:defRPr b="0" i="0" sz="9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4" name="Google Shape;134;p10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10"/>
          <p:cNvSpPr txBox="1"/>
          <p:nvPr>
            <p:ph idx="10" type="dt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6" name="Google Shape;136;p10"/>
          <p:cNvSpPr txBox="1"/>
          <p:nvPr>
            <p:ph idx="11" type="ftr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Google Shape;9;p1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3" name="Google Shape;13;p1"/>
          <p:cNvSpPr/>
          <p:nvPr/>
        </p:nvSpPr>
        <p:spPr>
          <a:xfrm>
            <a:off x="152400" y="155448"/>
            <a:ext cx="8833104" cy="6547104"/>
          </a:xfrm>
          <a:prstGeom prst="rect">
            <a:avLst/>
          </a:prstGeom>
          <a:noFill/>
          <a:ln cap="flat" cmpd="sng" w="9525">
            <a:solidFill>
              <a:srgbClr val="7A9798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152400" y="1276743"/>
            <a:ext cx="8833104" cy="0"/>
          </a:xfrm>
          <a:prstGeom prst="straightConnector1">
            <a:avLst/>
          </a:prstGeom>
          <a:noFill/>
          <a:ln cap="flat" cmpd="sng" w="9525">
            <a:solidFill>
              <a:srgbClr val="7A9798"/>
            </a:solidFill>
            <a:prstDash val="dash"/>
            <a:round/>
            <a:headEnd len="sm" w="sm" type="none"/>
            <a:tailEnd len="sm" w="sm" type="none"/>
          </a:ln>
        </p:spPr>
      </p:cxnSp>
      <p:sp>
        <p:nvSpPr>
          <p:cNvPr id="15" name="Google Shape;15;p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cap="rnd" cmpd="dbl" w="50800">
            <a:solidFill>
              <a:srgbClr val="7A979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600" u="non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  <a:defRPr b="0" i="0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1"/>
          <p:cNvSpPr txBox="1"/>
          <p:nvPr>
            <p:ph idx="1" type="body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74332" lvl="0" marL="45720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  <a:defRPr b="0" i="0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2639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  <a:defRPr b="0" i="0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238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  <a:defRPr b="0" i="0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•"/>
              <a:defRPr b="0" i="0" sz="20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Georgia"/>
              <a:buChar char="•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20039" lvl="6" marL="3200400" marR="0" rtl="0" algn="l">
              <a:spcBef>
                <a:spcPts val="320"/>
              </a:spcBef>
              <a:spcAft>
                <a:spcPts val="0"/>
              </a:spcAft>
              <a:buClr>
                <a:srgbClr val="B75640"/>
              </a:buClr>
              <a:buSzPts val="144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rgbClr val="7A6B62"/>
              </a:buClr>
              <a:buSzPts val="1600"/>
              <a:buFont typeface="Georgia"/>
              <a:buChar char="•"/>
              <a:defRPr b="0" i="0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08609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B29D00"/>
              </a:buClr>
              <a:buSzPts val="1260"/>
              <a:buFont typeface="Georgia"/>
              <a:buChar char="•"/>
              <a:defRPr b="0" i="0" sz="1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3"/>
          <p:cNvSpPr txBox="1"/>
          <p:nvPr>
            <p:ph idx="1" type="subTitle"/>
          </p:nvPr>
        </p:nvSpPr>
        <p:spPr>
          <a:xfrm>
            <a:off x="1371600" y="28194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b="1" i="0" lang="en-US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EVALUATE WATER QUALITY OF NC STREAMS (CHEMICAL, PHYSICAL PROPERTIES, BIOTIC INDEX).</a:t>
            </a:r>
            <a:endParaRPr/>
          </a:p>
          <a:p>
            <a:pPr indent="0" lvl="0" marL="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t/>
            </a:r>
            <a:endParaRPr b="1" i="0" sz="16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</a:pPr>
            <a:r>
              <a:rPr b="1" i="0" lang="en-US" sz="16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INFO FROM: HEALTHY WATER, HEALTHY PEOPLE WATER QUALITY GUIDE</a:t>
            </a:r>
            <a:endParaRPr b="1" i="0" sz="16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3" name="Google Shape;163;p13"/>
          <p:cNvSpPr txBox="1"/>
          <p:nvPr>
            <p:ph type="ctrTitle"/>
          </p:nvPr>
        </p:nvSpPr>
        <p:spPr>
          <a:xfrm>
            <a:off x="685800" y="381000"/>
            <a:ext cx="7772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Georgia"/>
              <a:buNone/>
            </a:pPr>
            <a:r>
              <a:rPr b="0" i="0" lang="en-US" sz="4200" u="none" cap="none" strike="noStrik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rPr>
              <a:t>2.4.2c Water Quality</a:t>
            </a:r>
            <a:endParaRPr b="0" i="0" sz="4200" u="none" cap="none" strike="noStrike">
              <a:solidFill>
                <a:schemeClr val="accen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2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Nitrates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7" name="Google Shape;217;p22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Measures the organic or fertilizer matter in water (md/l)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INCREASE may indicate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Nutrients (runoff from agricultural land, lawns, etc)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Human and animal wastes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Burning of fossil fuels</a:t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DECREASE may indicate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Nutrient-free influent water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Plant use</a:t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28587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3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Nitrates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3" name="Google Shape;223;p23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Impacts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Human:</a:t>
            </a:r>
            <a:endParaRPr/>
          </a:p>
          <a:p>
            <a:pPr indent="-228600" lvl="2" marL="82296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Increased crop quality, yield</a:t>
            </a:r>
            <a:endParaRPr/>
          </a:p>
          <a:p>
            <a:pPr indent="-228600" lvl="2" marL="82296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Baby blue syndrome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Environment:</a:t>
            </a:r>
            <a:endParaRPr/>
          </a:p>
          <a:p>
            <a:pPr indent="-228600" lvl="2" marL="82296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Less area needed for crops</a:t>
            </a:r>
            <a:endParaRPr/>
          </a:p>
          <a:p>
            <a:pPr indent="-228600" lvl="2" marL="82296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•"/>
            </a:pPr>
            <a:r>
              <a:rPr b="0" i="0" lang="en-US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Eutrophication of ponds and lakes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4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Phosphates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9" name="Google Shape;229;p24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Measures the organic or fertilizer matter in water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INCREASE may indicate: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Surrounding geology (mineral apatite)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Human and animal wastes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Nutrients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DECREASE may indicate: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Nutrient-free  influent water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Plant use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Phosphates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5" name="Google Shape;235;p25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Impacts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Human health: Disrupts wastewater treatment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Eutrophication</a:t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Decreases dissolved oxygen levels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Shift from aerobic to anaerobic bacteria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Shift to pollution tolerant species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Algal blooms/mats</a:t>
            </a:r>
            <a:endParaRPr/>
          </a:p>
          <a:p>
            <a:pPr indent="-17653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Biotic Index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1" name="Google Shape;241;p26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8587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descr="C:\Users\Piper\Pictures\PFI 2010\2010\(2) Tuesday\DSC_0862.JPG" id="242" name="Google Shape;24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752600"/>
            <a:ext cx="6477000" cy="4336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Biotic Index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8" name="Google Shape;248;p27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1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Tolerant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organisms thrive in polluted streams.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Examples: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Rat-tailed maggots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Midge larvae</a:t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8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Biotic Index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4" name="Google Shape;254;p28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Macroinvertebrates are an important part of wetland and stream ecosystems.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May spend all or part of their life in water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Immature phases (larva and nymphs) are  spent entirely in water.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9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Biotic Index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0" name="Google Shape;260;p29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1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Intolerant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organisms are sensitive to changes in stream conditions from pollutants.  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Some will leave to find a better habitat, but others will die or be unable to reproduce.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Examples: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Mayfly nymph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Stonefly nymph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Caddisfly larvae</a:t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30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Biotic Index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30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1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Intermediate</a:t>
            </a: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organisms prefer good stream quality, but can survive polluted conditions.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Examples: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Dragonfly nymphs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Damselfly nymphs</a:t>
            </a:r>
            <a:endParaRPr/>
          </a:p>
          <a:p>
            <a:pPr indent="-17653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4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Temperature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9" name="Google Shape;169;p14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Definition: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Measure of the average amount of heat in the water in ºF or ºC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INCREASE may come from: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Removal of vegetation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Impoundments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Thermal pollution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Urban runoff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DECREASE may come from: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Cold water inflow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Depth</a:t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33350" lvl="2" marL="82296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5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Temperature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5" name="Google Shape;175;p15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Impacts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Disrupts metabolic function in cold-blooded organisms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Reduces dissolved oxygen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Increases plant and algal growth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Species shift (to more pollution tolerant)</a:t>
            </a:r>
            <a:endParaRPr/>
          </a:p>
          <a:p>
            <a:pPr indent="0" lvl="1" marL="27432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6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pH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1" name="Google Shape;181;p16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Definition: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Measures the hydrogen ion concentration on a logarithmic scale (no units)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INCREASE may come from (More Basic):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Photosynthesis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Mining operations</a:t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DECREASE may come from (More Acidic):</a:t>
            </a:r>
            <a:endParaRPr b="0" i="0" sz="27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Respiration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Surrounding vegetation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Burning fossil fuels</a:t>
            </a:r>
            <a:endParaRPr/>
          </a:p>
          <a:p>
            <a:pPr indent="-17653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pH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7" name="Google Shape;187;p17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Impacts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Beyond normal range is unsafe to drink (pH 6.5-8.5)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Ammonia toxicity in animals at high pH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At low pH, toxic metals (aluminum) become soluble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Beyond normal range, fatally disrupts osmotic balance</a:t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Alkalinity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3" name="Google Shape;193;p18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Measures water’s capacity to neutralize acids (mg/l)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INCREASE may come from: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Wastewater treatment plant effluent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Surrounding geology (weathering of limestone)</a:t>
            </a:r>
            <a:endParaRPr/>
          </a:p>
          <a:p>
            <a:pPr indent="-274320" lvl="0" marL="274320" marR="0" rtl="0" algn="l"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DECREASE may come from: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Acid precipitation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Surrounding geology (weathering of granite or igneous rock)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Industrial effluent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Alkalinity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9" name="Google Shape;199;p19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Impacts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Low: lose buffering capacity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High: corrosive to skin and pipes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High: harmful to aquatic life</a:t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0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Dissolved Oxygen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5" name="Google Shape;205;p20"/>
          <p:cNvSpPr txBox="1"/>
          <p:nvPr>
            <p:ph idx="1" type="body"/>
          </p:nvPr>
        </p:nvSpPr>
        <p:spPr>
          <a:xfrm>
            <a:off x="301752" y="1527048"/>
            <a:ext cx="8503920" cy="5026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ans Symbols"/>
              <a:buChar char="●"/>
            </a:pPr>
            <a:r>
              <a:rPr b="0" i="0" lang="en-US" sz="2497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Measures amount of oxygen dissolved in water (mg/l)</a:t>
            </a:r>
            <a:endParaRPr/>
          </a:p>
          <a:p>
            <a:pPr indent="-274320" lvl="0" marL="274320" marR="0" rtl="0" algn="l"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ans Symbols"/>
              <a:buChar char="●"/>
            </a:pPr>
            <a:r>
              <a:rPr b="0" i="0" lang="en-US" sz="2497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INCREASE may indicate</a:t>
            </a:r>
            <a:endParaRPr/>
          </a:p>
          <a:p>
            <a:pPr indent="-274320" lvl="1" marL="548640" marR="0" rtl="0" algn="l"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b="0" i="0" lang="en-US" sz="2035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Aeration</a:t>
            </a:r>
            <a:endParaRPr/>
          </a:p>
          <a:p>
            <a:pPr indent="-274320" lvl="1" marL="548640" marR="0" rtl="0" algn="l"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b="0" i="0" lang="en-US" sz="2035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Photosynthesis</a:t>
            </a:r>
            <a:endParaRPr/>
          </a:p>
          <a:p>
            <a:pPr indent="-274320" lvl="1" marL="548640" marR="0" rtl="0" algn="l"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b="0" i="0" lang="en-US" sz="2035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Temperature (colder water can dissolve more O2 than warmer)</a:t>
            </a:r>
            <a:endParaRPr/>
          </a:p>
          <a:p>
            <a:pPr indent="-274320" lvl="0" marL="274320" marR="0" rtl="0" algn="l">
              <a:spcBef>
                <a:spcPts val="499"/>
              </a:spcBef>
              <a:spcAft>
                <a:spcPts val="0"/>
              </a:spcAft>
              <a:buClr>
                <a:schemeClr val="accent1"/>
              </a:buClr>
              <a:buSzPts val="2122"/>
              <a:buFont typeface="Noto Sans Symbols"/>
              <a:buChar char="●"/>
            </a:pPr>
            <a:r>
              <a:rPr b="0" i="0" lang="en-US" sz="2497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DECREASE may indicate</a:t>
            </a:r>
            <a:endParaRPr/>
          </a:p>
          <a:p>
            <a:pPr indent="-274320" lvl="1" marL="548640" marR="0" rtl="0" algn="l"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b="0" i="0" lang="en-US" sz="2035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Respiration/decomposition/chemical reactions</a:t>
            </a:r>
            <a:endParaRPr/>
          </a:p>
          <a:p>
            <a:pPr indent="-274320" lvl="1" marL="548640" marR="0" rtl="0" algn="l"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b="0" i="0" lang="en-US" sz="2035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Turbidity</a:t>
            </a:r>
            <a:endParaRPr/>
          </a:p>
          <a:p>
            <a:pPr indent="-274320" lvl="1" marL="548640" marR="0" rtl="0" algn="l"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b="0" i="0" lang="en-US" sz="2035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Ground water influent</a:t>
            </a:r>
            <a:endParaRPr/>
          </a:p>
          <a:p>
            <a:pPr indent="-274320" lvl="1" marL="548640" marR="0" rtl="0" algn="l"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b="0" i="0" lang="en-US" sz="2035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Elevation above sea level</a:t>
            </a:r>
            <a:endParaRPr/>
          </a:p>
          <a:p>
            <a:pPr indent="-274320" lvl="1" marL="548640" marR="0" rtl="0" algn="l"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b="0" i="0" lang="en-US" sz="2035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Reservoir bottom-water influent</a:t>
            </a:r>
            <a:endParaRPr/>
          </a:p>
          <a:p>
            <a:pPr indent="-274320" lvl="1" marL="548640" marR="0" rtl="0" algn="l">
              <a:spcBef>
                <a:spcPts val="407"/>
              </a:spcBef>
              <a:spcAft>
                <a:spcPts val="0"/>
              </a:spcAft>
              <a:buClr>
                <a:schemeClr val="accent2"/>
              </a:buClr>
              <a:buSzPts val="1425"/>
              <a:buFont typeface="Noto Sans Symbols"/>
              <a:buChar char="○"/>
            </a:pPr>
            <a:r>
              <a:rPr b="0" i="0" lang="en-US" sz="2035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Nutrients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1"/>
          <p:cNvSpPr txBox="1"/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7A9798"/>
              </a:buClr>
              <a:buSzPts val="3300"/>
              <a:buFont typeface="Georgia"/>
              <a:buNone/>
            </a:pPr>
            <a:r>
              <a:rPr b="0" i="0" lang="en-US" sz="3300" u="none" cap="none" strike="noStrike">
                <a:solidFill>
                  <a:srgbClr val="7A9798"/>
                </a:solidFill>
                <a:latin typeface="Georgia"/>
                <a:ea typeface="Georgia"/>
                <a:cs typeface="Georgia"/>
                <a:sym typeface="Georgia"/>
              </a:rPr>
              <a:t>Dissolved Oxygen</a:t>
            </a:r>
            <a:endParaRPr b="0" i="0" sz="3300" u="none" cap="none" strike="noStrike">
              <a:solidFill>
                <a:srgbClr val="7A979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1" name="Google Shape;211;p21"/>
          <p:cNvSpPr txBox="1"/>
          <p:nvPr>
            <p:ph idx="1" type="body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●"/>
            </a:pPr>
            <a:r>
              <a:rPr b="0" i="0" lang="en-US" sz="27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Impacts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No human health impacts</a:t>
            </a:r>
            <a:endParaRPr b="0" i="0" sz="2200" u="none" cap="none" strike="noStrike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Low DO causes species shifts</a:t>
            </a:r>
            <a:endParaRPr/>
          </a:p>
          <a:p>
            <a:pPr indent="-274320" lvl="1" marL="548640" marR="0" rtl="0" algn="l"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○"/>
            </a:pPr>
            <a:r>
              <a:rPr b="0" i="0" lang="en-US" sz="2200" u="none" cap="none" strike="noStrik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Potential for fish kills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vic">
  <a:themeElements>
    <a:clrScheme name="Civic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