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9144000"/>
  <p:notesSz cx="6858000" cy="9144000"/>
  <p:embeddedFontLst>
    <p:embeddedFont>
      <p:font typeface="Corbel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Corbel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rbel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rbel-boldItalic.fntdata"/><Relationship Id="rId30" Type="http://schemas.openxmlformats.org/officeDocument/2006/relationships/font" Target="fonts/Corbel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2"/>
          <p:cNvSpPr txBox="1"/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1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2"/>
          <p:cNvSpPr txBox="1"/>
          <p:nvPr>
            <p:ph idx="1" type="subTitle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ctr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ctr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1" name="Google Shape;31;p2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11"/>
          <p:cNvSpPr txBox="1"/>
          <p:nvPr>
            <p:ph idx="1" type="body"/>
          </p:nvPr>
        </p:nvSpPr>
        <p:spPr>
          <a:xfrm rot="5400000">
            <a:off x="2514600" y="18336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4" name="Google Shape;134;p11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5" name="Google Shape;135;p1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6" name="Google Shape;136;p1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type="title"/>
          </p:nvPr>
        </p:nvSpPr>
        <p:spPr>
          <a:xfrm rot="5400000">
            <a:off x="4694238" y="2209802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9" name="Google Shape;139;p12"/>
          <p:cNvSpPr txBox="1"/>
          <p:nvPr>
            <p:ph idx="1" type="body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0" name="Google Shape;140;p12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1" name="Google Shape;141;p1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2" name="Google Shape;142;p1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3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4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4828952" y="1073888"/>
            <a:ext cx="4322136" cy="5791200"/>
          </a:xfrm>
          <a:custGeom>
            <a:rect b="b" l="l" r="r" t="t"/>
            <a:pathLst>
              <a:path extrusionOk="0" h="120000" w="120000">
                <a:moveTo>
                  <a:pt x="0" y="119999"/>
                </a:moveTo>
                <a:lnTo>
                  <a:pt x="31578" y="66315"/>
                </a:lnTo>
                <a:lnTo>
                  <a:pt x="120000" y="22105"/>
                </a:lnTo>
                <a:lnTo>
                  <a:pt x="120000" y="23684"/>
                </a:lnTo>
                <a:lnTo>
                  <a:pt x="32631" y="67039"/>
                </a:lnTo>
                <a:lnTo>
                  <a:pt x="2105" y="119999"/>
                </a:lnTo>
                <a:lnTo>
                  <a:pt x="2105" y="119999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94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373966" y="0"/>
            <a:ext cx="5514536" cy="6615332"/>
          </a:xfrm>
          <a:custGeom>
            <a:rect b="b" l="l" r="r" t="t"/>
            <a:pathLst>
              <a:path extrusionOk="0" h="120000" w="120000">
                <a:moveTo>
                  <a:pt x="0" y="118604"/>
                </a:moveTo>
                <a:lnTo>
                  <a:pt x="0" y="120000"/>
                </a:lnTo>
                <a:lnTo>
                  <a:pt x="120000" y="76744"/>
                </a:lnTo>
                <a:lnTo>
                  <a:pt x="98630" y="0"/>
                </a:lnTo>
                <a:lnTo>
                  <a:pt x="96986" y="0"/>
                </a:lnTo>
                <a:lnTo>
                  <a:pt x="118664" y="76133"/>
                </a:lnTo>
                <a:lnTo>
                  <a:pt x="0" y="118604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94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" name="Google Shape;49;p5"/>
          <p:cNvSpPr/>
          <p:nvPr/>
        </p:nvSpPr>
        <p:spPr>
          <a:xfrm rot="5236414">
            <a:off x="4462128" y="1483600"/>
            <a:ext cx="4114800" cy="11887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943600" y="0"/>
            <a:ext cx="2743200" cy="4267200"/>
          </a:xfrm>
          <a:custGeom>
            <a:rect b="b" l="l" r="r" t="t"/>
            <a:pathLst>
              <a:path extrusionOk="0" h="120000" w="120000">
                <a:moveTo>
                  <a:pt x="76666" y="0"/>
                </a:moveTo>
                <a:lnTo>
                  <a:pt x="120000" y="0"/>
                </a:lnTo>
                <a:lnTo>
                  <a:pt x="0" y="120000"/>
                </a:lnTo>
                <a:lnTo>
                  <a:pt x="7666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5943600" y="4267200"/>
            <a:ext cx="3200400" cy="114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4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5943600" y="0"/>
            <a:ext cx="1371600" cy="4267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0" y="120000"/>
                </a:lnTo>
                <a:lnTo>
                  <a:pt x="106666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5948363" y="4246563"/>
            <a:ext cx="2090737" cy="2611437"/>
          </a:xfrm>
          <a:custGeom>
            <a:rect b="b" l="l" r="r" t="t"/>
            <a:pathLst>
              <a:path extrusionOk="0" h="120000" w="120000">
                <a:moveTo>
                  <a:pt x="97585" y="120000"/>
                </a:moveTo>
                <a:lnTo>
                  <a:pt x="120000" y="120000"/>
                </a:lnTo>
                <a:lnTo>
                  <a:pt x="0" y="0"/>
                </a:lnTo>
                <a:lnTo>
                  <a:pt x="97585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5943600" y="4267200"/>
            <a:ext cx="1600200" cy="2590800"/>
          </a:xfrm>
          <a:custGeom>
            <a:rect b="b" l="l" r="r" t="t"/>
            <a:pathLst>
              <a:path extrusionOk="0" h="120000" w="120000">
                <a:moveTo>
                  <a:pt x="120000" y="120000"/>
                </a:moveTo>
                <a:lnTo>
                  <a:pt x="0" y="0"/>
                </a:lnTo>
                <a:lnTo>
                  <a:pt x="114285" y="12000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5943600" y="1371600"/>
            <a:ext cx="3200400" cy="2895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9473"/>
                </a:lnTo>
                <a:lnTo>
                  <a:pt x="0" y="119999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5943600" y="1752600"/>
            <a:ext cx="3200400" cy="2514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0" y="119999"/>
                </a:lnTo>
                <a:lnTo>
                  <a:pt x="120000" y="3636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990600" y="4267200"/>
            <a:ext cx="4953000" cy="25908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120000" y="0"/>
                </a:lnTo>
                <a:lnTo>
                  <a:pt x="40615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533400" y="4267200"/>
            <a:ext cx="5334000" cy="25908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120000" y="0"/>
                </a:lnTo>
                <a:lnTo>
                  <a:pt x="5142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366824" y="2438400"/>
            <a:ext cx="5638800" cy="18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18378" y="120000"/>
                </a:lnTo>
                <a:lnTo>
                  <a:pt x="0" y="4000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366824" y="2133600"/>
            <a:ext cx="5638800" cy="213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4572000" y="4267200"/>
            <a:ext cx="1371600" cy="25908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13333" y="120000"/>
                </a:lnTo>
                <a:lnTo>
                  <a:pt x="12000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" name="Google Shape;62;p5"/>
          <p:cNvSpPr txBox="1"/>
          <p:nvPr>
            <p:ph idx="1" type="body"/>
          </p:nvPr>
        </p:nvSpPr>
        <p:spPr>
          <a:xfrm>
            <a:off x="706902" y="1351672"/>
            <a:ext cx="5718048" cy="977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" name="Google Shape;67;p5"/>
          <p:cNvSpPr txBox="1"/>
          <p:nvPr>
            <p:ph type="title"/>
          </p:nvPr>
        </p:nvSpPr>
        <p:spPr>
          <a:xfrm>
            <a:off x="706902" y="512064"/>
            <a:ext cx="8156448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800"/>
              <a:buFont typeface="Consolas"/>
              <a:buNone/>
              <a:defRPr b="0" i="0" sz="38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5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" name="Google Shape;69;p5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" name="Google Shape;70;p5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Google Shape;71;p5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6"/>
          <p:cNvSpPr txBox="1"/>
          <p:nvPr>
            <p:ph idx="1" type="body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751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6" name="Google Shape;76;p6"/>
          <p:cNvSpPr txBox="1"/>
          <p:nvPr>
            <p:ph idx="2" type="body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751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◾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7" name="Google Shape;77;p6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8" name="Google Shape;78;p6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9" name="Google Shape;79;p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" name="Google Shape;82;p7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7"/>
          <p:cNvSpPr txBox="1"/>
          <p:nvPr>
            <p:ph idx="1" type="body"/>
          </p:nvPr>
        </p:nvSpPr>
        <p:spPr>
          <a:xfrm>
            <a:off x="457200" y="1809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4" name="Google Shape;84;p7"/>
          <p:cNvSpPr txBox="1"/>
          <p:nvPr>
            <p:ph idx="2" type="body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3" type="body"/>
          </p:nvPr>
        </p:nvSpPr>
        <p:spPr>
          <a:xfrm>
            <a:off x="457200" y="2459037"/>
            <a:ext cx="4040188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338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4" type="body"/>
          </p:nvPr>
        </p:nvSpPr>
        <p:spPr>
          <a:xfrm>
            <a:off x="4645025" y="2459037"/>
            <a:ext cx="4041775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338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p7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7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7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7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1" name="Google Shape;101;p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2" name="Google Shape;102;p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/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600"/>
              <a:buFont typeface="Consolas"/>
              <a:buNone/>
              <a:defRPr b="0" i="0" sz="36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685800" y="1435100"/>
            <a:ext cx="2514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6" name="Google Shape;106;p9"/>
          <p:cNvSpPr txBox="1"/>
          <p:nvPr>
            <p:ph idx="2" type="body"/>
          </p:nvPr>
        </p:nvSpPr>
        <p:spPr>
          <a:xfrm>
            <a:off x="3429000" y="1435100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2164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▫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7" name="Google Shape;107;p9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8" name="Google Shape;108;p9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9" name="Google Shape;109;p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12" name="Google Shape;112;p10"/>
          <p:cNvCxnSpPr/>
          <p:nvPr/>
        </p:nvCxnSpPr>
        <p:spPr>
          <a:xfrm>
            <a:off x="363195" y="1885028"/>
            <a:ext cx="8782622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13" name="Google Shape;113;p10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14" name="Google Shape;114;p10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10"/>
            <p:cNvCxnSpPr/>
            <p:nvPr/>
          </p:nvCxnSpPr>
          <p:spPr>
            <a:xfrm flipH="1" rot="5400000">
              <a:off x="6685888" y="1391257"/>
              <a:ext cx="125755" cy="427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10"/>
            <p:cNvCxnSpPr/>
            <p:nvPr/>
          </p:nvCxnSpPr>
          <p:spPr>
            <a:xfrm flipH="1" rot="5400000">
              <a:off x="6744524" y="1300853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7" name="Google Shape;117;p10"/>
          <p:cNvSpPr txBox="1"/>
          <p:nvPr>
            <p:ph type="title"/>
          </p:nvPr>
        </p:nvSpPr>
        <p:spPr>
          <a:xfrm>
            <a:off x="914400" y="441251"/>
            <a:ext cx="6858000" cy="7017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2100"/>
              <a:buFont typeface="Consolas"/>
              <a:buNone/>
              <a:defRPr b="0" i="0" sz="21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10"/>
          <p:cNvSpPr/>
          <p:nvPr>
            <p:ph idx="2" type="pic"/>
          </p:nvPr>
        </p:nvSpPr>
        <p:spPr>
          <a:xfrm>
            <a:off x="368032" y="1893781"/>
            <a:ext cx="8778240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85750" lvl="1" marL="740664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996696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261872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10311" lvl="4" marL="1481328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10311" lvl="5" marL="1709928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182879" lvl="6" marL="1901951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182880" lvl="7" marL="2093976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182879" lvl="8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9" name="Google Shape;119;p10"/>
          <p:cNvSpPr txBox="1"/>
          <p:nvPr>
            <p:ph idx="1" type="body"/>
          </p:nvPr>
        </p:nvSpPr>
        <p:spPr>
          <a:xfrm>
            <a:off x="914400" y="1150144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30"/>
              <a:buFont typeface="Noto Sans Symbols"/>
              <a:buNone/>
              <a:def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9718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▫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◾"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8575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•"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8575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grpSp>
        <p:nvGrpSpPr>
          <p:cNvPr id="120" name="Google Shape;120;p10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21" name="Google Shape;121;p10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" name="Google Shape;122;p10"/>
            <p:cNvCxnSpPr/>
            <p:nvPr/>
          </p:nvCxnSpPr>
          <p:spPr>
            <a:xfrm flipH="1" rot="5400000">
              <a:off x="6685888" y="1391257"/>
              <a:ext cx="125755" cy="427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" name="Google Shape;123;p10"/>
            <p:cNvCxnSpPr/>
            <p:nvPr/>
          </p:nvCxnSpPr>
          <p:spPr>
            <a:xfrm flipH="1" rot="5400000">
              <a:off x="6744524" y="1300853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24" name="Google Shape;124;p10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25" name="Google Shape;125;p10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p10"/>
            <p:cNvCxnSpPr/>
            <p:nvPr/>
          </p:nvCxnSpPr>
          <p:spPr>
            <a:xfrm flipH="1" rot="5400000">
              <a:off x="6685888" y="1391257"/>
              <a:ext cx="125755" cy="427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7" name="Google Shape;127;p10"/>
            <p:cNvCxnSpPr/>
            <p:nvPr/>
          </p:nvCxnSpPr>
          <p:spPr>
            <a:xfrm flipH="1" rot="5400000">
              <a:off x="6744524" y="1300853"/>
              <a:ext cx="88509" cy="82296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8" name="Google Shape;128;p10"/>
          <p:cNvSpPr txBox="1"/>
          <p:nvPr>
            <p:ph idx="10" type="dt"/>
          </p:nvPr>
        </p:nvSpPr>
        <p:spPr>
          <a:xfrm>
            <a:off x="6477000" y="554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9" name="Google Shape;129;p10"/>
          <p:cNvSpPr txBox="1"/>
          <p:nvPr>
            <p:ph idx="11" type="ftr"/>
          </p:nvPr>
        </p:nvSpPr>
        <p:spPr>
          <a:xfrm>
            <a:off x="914400" y="55499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8610600" y="55499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b="0" i="0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mQAdYWcA7ig" TargetMode="External"/><Relationship Id="rId4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youtube.com/watch?v=KlWpFLfLFBI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/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600"/>
              <a:buFont typeface="Consolas"/>
              <a:buNone/>
            </a:pPr>
            <a:r>
              <a:rPr b="1" i="0" lang="en-US" sz="36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ORIGIN OF THE EARTH’S MOTION BASED ON THE ORIGIN OF THE GALAXY AND SOLAR SYSTEM</a:t>
            </a:r>
            <a:endParaRPr b="1" i="0" sz="36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8" name="Google Shape;148;p13"/>
          <p:cNvSpPr txBox="1"/>
          <p:nvPr>
            <p:ph idx="1" type="subTitle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1.1.1a and 1.1.1b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Asteroid Belt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09" name="Google Shape;209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504505" cy="4431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Jupiter’s Great Red Spot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15" name="Google Shape;21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133600"/>
            <a:ext cx="6531428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Jupiter’s Moons!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21" name="Google Shape;221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6002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Saturn’s Rings!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27" name="Google Shape;22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2189162"/>
            <a:ext cx="6096000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914400" y="512064"/>
            <a:ext cx="792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Uranus!→ The Sideways Planet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33" name="Google Shape;23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676400"/>
            <a:ext cx="3400425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Neptune!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39" name="Google Shape;23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78435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Pluto is a dwarf planet! 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45" name="Google Shape;245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78435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Kuiper Belt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75" y="1199160"/>
            <a:ext cx="8666649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Oort Cloud!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57" name="Google Shape;25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0"/>
            <a:ext cx="5181600" cy="457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720114"/>
            <a:ext cx="5624512" cy="313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9144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Formation of Our Solar System</a:t>
            </a:r>
            <a:endParaRPr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0" y="1905000"/>
            <a:ext cx="9144000" cy="133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14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36"/>
              <a:buFont typeface="Noto Sans Symbols"/>
              <a:buChar char="▪"/>
            </a:pPr>
            <a:r>
              <a:rPr b="0" i="0" lang="en-US" sz="27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Astronomers use Earth-based observations and</a:t>
            </a:r>
            <a:r>
              <a:rPr b="0" i="0" lang="en-US" sz="2775" u="sng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data from probes </a:t>
            </a:r>
            <a:r>
              <a:rPr b="0" i="0" lang="en-US" sz="2775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 derive theories about how our solar system formed. </a:t>
            </a:r>
            <a:endParaRPr/>
          </a:p>
        </p:txBody>
      </p:sp>
      <p:sp>
        <p:nvSpPr>
          <p:cNvPr id="265" name="Google Shape;265;p31"/>
          <p:cNvSpPr txBox="1"/>
          <p:nvPr/>
        </p:nvSpPr>
        <p:spPr>
          <a:xfrm>
            <a:off x="4200525" y="38100"/>
            <a:ext cx="4684713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Formation of Our Solar System</a:t>
            </a:r>
            <a:endParaRPr/>
          </a:p>
        </p:txBody>
      </p:sp>
      <p:sp>
        <p:nvSpPr>
          <p:cNvPr id="266" name="Google Shape;266;p31"/>
          <p:cNvSpPr/>
          <p:nvPr/>
        </p:nvSpPr>
        <p:spPr>
          <a:xfrm>
            <a:off x="0" y="3657600"/>
            <a:ext cx="9144000" cy="1643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075" lvl="0" marL="3460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Char char="•"/>
            </a:pPr>
            <a:r>
              <a:rPr b="0" lang="en-US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significant observations related to our solar system’s formation include the shape of our solar system, the differences among the planets, and the oldest planetary surfaces, asteroids, meteorites, and comets.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/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9144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1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YOU ARE HERE!</a:t>
            </a:r>
            <a:endParaRPr b="1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" name="Google Shape;154;p14"/>
          <p:cNvSpPr txBox="1"/>
          <p:nvPr>
            <p:ph idx="1" type="subTitle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blueollie.files.wordpress.com/2009/03/you_are_here_galaxy.jpg" id="155" name="Google Shape;1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99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2" name="Google Shape;272;p32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1925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hendrix2.uoregon.edu/~imamura/121/images/solar_system_formation.jpg" id="273" name="Google Shape;2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0"/>
            <a:ext cx="59851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9" name="Google Shape;279;p33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1925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solarsystem" id="280" name="Google Shape;2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How was the moon formed?</a:t>
            </a:r>
            <a:b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6" name="Google Shape;286;p34"/>
          <p:cNvSpPr txBox="1"/>
          <p:nvPr>
            <p:ph idx="1" type="body"/>
          </p:nvPr>
        </p:nvSpPr>
        <p:spPr>
          <a:xfrm>
            <a:off x="685800" y="16002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b="0" i="0" lang="en-US" sz="30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https://www.youtube.com/watch?v=mQAdYWcA7ig</a:t>
            </a: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indent="-161925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t2.gstatic.com/images?q=tbn:ANd9GcT9vF5MCnzLd-mzWiHdRX7ppEkvpQozSFs9sP7JhbUOFmiP-wc5LGjQLdKc" id="287" name="Google Shape;28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3581400"/>
            <a:ext cx="6113656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What are Tides?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3" name="Google Shape;293;p35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b="0" i="0" lang="en-US" sz="30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https://www.youtube.com/watch?v=KlWpFLfLFBI</a:t>
            </a: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4" name="Google Shape;29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26670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Lets start with some basics!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0" y="1143000"/>
            <a:ext cx="91440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Planets: Please write down the planets in order from the sun…not including Pluto!</a:t>
            </a:r>
            <a:endParaRPr/>
          </a:p>
          <a:p>
            <a:pPr indent="-161925" lvl="0" marL="41148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www.lcsd.gov.hk/CE/Museum/Space/EducationResource/Universe/framed_e/lecture/ch06/imgs/planet_size.jpg"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209800"/>
            <a:ext cx="73152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1925" lvl="0" marL="41148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www.laurabarat.org/Planets.jpg" id="169" name="Google Shape;1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/>
          <p:nvPr/>
        </p:nvSpPr>
        <p:spPr>
          <a:xfrm>
            <a:off x="-1" y="2324100"/>
            <a:ext cx="9428243" cy="220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075" lvl="0" marL="3460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All the planets, as well as most of their moons, also called </a:t>
            </a:r>
            <a:r>
              <a:rPr b="0" i="0" lang="en-US" sz="2800" u="sng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satellites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orbit the Sun in </a:t>
            </a:r>
            <a:r>
              <a:rPr b="0" i="0" lang="en-US" sz="2800" u="sng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same direction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and all their orbits lie near the same plane. </a:t>
            </a:r>
            <a:endParaRPr/>
          </a:p>
          <a:p>
            <a:pPr indent="-346075" lvl="0" marL="346075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planets of our solar system have various </a:t>
            </a:r>
            <a:r>
              <a:rPr b="0" i="0" lang="en-US" sz="2800" u="sng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sizes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b="0" i="0" lang="en-US" sz="2800" u="sng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surface conditions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and internal structures. </a:t>
            </a:r>
            <a:endParaRPr/>
          </a:p>
        </p:txBody>
      </p:sp>
      <p:sp>
        <p:nvSpPr>
          <p:cNvPr id="175" name="Google Shape;175;p17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Overview of Our Solar System</a:t>
            </a:r>
            <a:endParaRPr/>
          </a:p>
        </p:txBody>
      </p:sp>
      <p:sp>
        <p:nvSpPr>
          <p:cNvPr id="176" name="Google Shape;176;p17"/>
          <p:cNvSpPr txBox="1"/>
          <p:nvPr>
            <p:ph idx="1" type="body"/>
          </p:nvPr>
        </p:nvSpPr>
        <p:spPr>
          <a:xfrm>
            <a:off x="11710" y="1381125"/>
            <a:ext cx="913229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114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Earth is one of </a:t>
            </a:r>
            <a:r>
              <a:rPr b="0" i="0" lang="en-US" sz="3000" u="sng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eight</a:t>
            </a: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planets revolving around, or orbiting, the Sun. 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4200525" y="38100"/>
            <a:ext cx="4684713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Overview of Our Solar System</a:t>
            </a:r>
            <a:endParaRPr/>
          </a:p>
        </p:txBody>
      </p:sp>
      <p:pic>
        <p:nvPicPr>
          <p:cNvPr descr="http://mrhiggins.net/algebra2/wp-content/uploads/2008/05/planet_solarsystem.gif" id="178" name="Google Shape;1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4630470"/>
            <a:ext cx="3886200" cy="2227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What’s in our Solar System?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4" name="Google Shape;184;p18"/>
          <p:cNvSpPr txBox="1"/>
          <p:nvPr>
            <p:ph idx="1" type="body"/>
          </p:nvPr>
        </p:nvSpPr>
        <p:spPr>
          <a:xfrm>
            <a:off x="304800" y="1600200"/>
            <a:ext cx="88392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075" lvl="0" marL="3460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terrestrial planets are the inner four planets of Mercury, Venus, Earth, and Mars that are close to the size of Earth and have solid, rocky surfaces. </a:t>
            </a:r>
            <a:endParaRPr/>
          </a:p>
          <a:p>
            <a:pPr indent="-346075" lvl="0" marL="346075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gas giant planets are the outer planets of Jupiter, Saturn, Uranus, and Neptune which are much larger, more gaseous, and lack solid surfaces. </a:t>
            </a:r>
            <a:endParaRPr/>
          </a:p>
          <a:p>
            <a:pPr indent="-346075" lvl="0" marL="346075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6075" lvl="0" marL="346075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Mercury! 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90" name="Google Shape;19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524000"/>
            <a:ext cx="4577468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t/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96" name="Google Shape;19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053412"/>
            <a:ext cx="7772400" cy="40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b="0" i="0" lang="en-US" sz="4000" u="none" cap="none" strike="noStrik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Next Stop: Mars!</a:t>
            </a:r>
            <a:endParaRPr b="0" i="0" sz="4000" u="none" cap="none" strike="noStrik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02" name="Google Shape;202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3675" y="5467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2936978"/>
            <a:ext cx="67056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